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127"/>
  </p:notesMasterIdLst>
  <p:handoutMasterIdLst>
    <p:handoutMasterId r:id="rId128"/>
  </p:handoutMasterIdLst>
  <p:sldIdLst>
    <p:sldId id="344" r:id="rId2"/>
    <p:sldId id="995" r:id="rId3"/>
    <p:sldId id="1457" r:id="rId4"/>
    <p:sldId id="1456" r:id="rId5"/>
    <p:sldId id="1335" r:id="rId6"/>
    <p:sldId id="1078" r:id="rId7"/>
    <p:sldId id="946" r:id="rId8"/>
    <p:sldId id="944" r:id="rId9"/>
    <p:sldId id="945" r:id="rId10"/>
    <p:sldId id="947" r:id="rId11"/>
    <p:sldId id="948" r:id="rId12"/>
    <p:sldId id="949" r:id="rId13"/>
    <p:sldId id="1336" r:id="rId14"/>
    <p:sldId id="1436" r:id="rId15"/>
    <p:sldId id="1498" r:id="rId16"/>
    <p:sldId id="1437" r:id="rId17"/>
    <p:sldId id="1444" r:id="rId18"/>
    <p:sldId id="1445" r:id="rId19"/>
    <p:sldId id="1337" r:id="rId20"/>
    <p:sldId id="956" r:id="rId21"/>
    <p:sldId id="1446" r:id="rId22"/>
    <p:sldId id="1344" r:id="rId23"/>
    <p:sldId id="1338" r:id="rId24"/>
    <p:sldId id="1339" r:id="rId25"/>
    <p:sldId id="1438" r:id="rId26"/>
    <p:sldId id="1340" r:id="rId27"/>
    <p:sldId id="1441" r:id="rId28"/>
    <p:sldId id="1440" r:id="rId29"/>
    <p:sldId id="1341" r:id="rId30"/>
    <p:sldId id="1439" r:id="rId31"/>
    <p:sldId id="1458" r:id="rId32"/>
    <p:sldId id="1342" r:id="rId33"/>
    <p:sldId id="1343" r:id="rId34"/>
    <p:sldId id="1448" r:id="rId35"/>
    <p:sldId id="1345" r:id="rId36"/>
    <p:sldId id="1347" r:id="rId37"/>
    <p:sldId id="1431" r:id="rId38"/>
    <p:sldId id="1429" r:id="rId39"/>
    <p:sldId id="1447" r:id="rId40"/>
    <p:sldId id="1430" r:id="rId41"/>
    <p:sldId id="1449" r:id="rId42"/>
    <p:sldId id="1428" r:id="rId43"/>
    <p:sldId id="1539" r:id="rId44"/>
    <p:sldId id="1442" r:id="rId45"/>
    <p:sldId id="1450" r:id="rId46"/>
    <p:sldId id="1451" r:id="rId47"/>
    <p:sldId id="1346" r:id="rId48"/>
    <p:sldId id="1213" r:id="rId49"/>
    <p:sldId id="1214" r:id="rId50"/>
    <p:sldId id="1224" r:id="rId51"/>
    <p:sldId id="1217" r:id="rId52"/>
    <p:sldId id="1218" r:id="rId53"/>
    <p:sldId id="1223" r:id="rId54"/>
    <p:sldId id="1452" r:id="rId55"/>
    <p:sldId id="1453" r:id="rId56"/>
    <p:sldId id="1443" r:id="rId57"/>
    <p:sldId id="1363" r:id="rId58"/>
    <p:sldId id="1357" r:id="rId59"/>
    <p:sldId id="1358" r:id="rId60"/>
    <p:sldId id="1359" r:id="rId61"/>
    <p:sldId id="1360" r:id="rId62"/>
    <p:sldId id="1361" r:id="rId63"/>
    <p:sldId id="1362" r:id="rId64"/>
    <p:sldId id="1459" r:id="rId65"/>
    <p:sldId id="1460" r:id="rId66"/>
    <p:sldId id="1461" r:id="rId67"/>
    <p:sldId id="1462" r:id="rId68"/>
    <p:sldId id="1454" r:id="rId69"/>
    <p:sldId id="1455" r:id="rId70"/>
    <p:sldId id="1490" r:id="rId71"/>
    <p:sldId id="1491" r:id="rId72"/>
    <p:sldId id="1466" r:id="rId73"/>
    <p:sldId id="1474" r:id="rId74"/>
    <p:sldId id="1467" r:id="rId75"/>
    <p:sldId id="1468" r:id="rId76"/>
    <p:sldId id="1473" r:id="rId77"/>
    <p:sldId id="1475" r:id="rId78"/>
    <p:sldId id="1477" r:id="rId79"/>
    <p:sldId id="1476" r:id="rId80"/>
    <p:sldId id="1478" r:id="rId81"/>
    <p:sldId id="1492" r:id="rId82"/>
    <p:sldId id="1479" r:id="rId83"/>
    <p:sldId id="1488" r:id="rId84"/>
    <p:sldId id="1493" r:id="rId85"/>
    <p:sldId id="1494" r:id="rId86"/>
    <p:sldId id="1499" r:id="rId87"/>
    <p:sldId id="1500" r:id="rId88"/>
    <p:sldId id="1501" r:id="rId89"/>
    <p:sldId id="1502" r:id="rId90"/>
    <p:sldId id="1503" r:id="rId91"/>
    <p:sldId id="1504" r:id="rId92"/>
    <p:sldId id="1505" r:id="rId93"/>
    <p:sldId id="1506" r:id="rId94"/>
    <p:sldId id="1507" r:id="rId95"/>
    <p:sldId id="1508" r:id="rId96"/>
    <p:sldId id="1509" r:id="rId97"/>
    <p:sldId id="1510" r:id="rId98"/>
    <p:sldId id="1511" r:id="rId99"/>
    <p:sldId id="1536" r:id="rId100"/>
    <p:sldId id="1537" r:id="rId101"/>
    <p:sldId id="1538" r:id="rId102"/>
    <p:sldId id="1528" r:id="rId103"/>
    <p:sldId id="1540" r:id="rId104"/>
    <p:sldId id="1541" r:id="rId105"/>
    <p:sldId id="1542" r:id="rId106"/>
    <p:sldId id="1543" r:id="rId107"/>
    <p:sldId id="1544" r:id="rId108"/>
    <p:sldId id="1545" r:id="rId109"/>
    <p:sldId id="1546" r:id="rId110"/>
    <p:sldId id="1547" r:id="rId111"/>
    <p:sldId id="1548" r:id="rId112"/>
    <p:sldId id="1555" r:id="rId113"/>
    <p:sldId id="1556" r:id="rId114"/>
    <p:sldId id="1561" r:id="rId115"/>
    <p:sldId id="1562" r:id="rId116"/>
    <p:sldId id="1563" r:id="rId117"/>
    <p:sldId id="1564" r:id="rId118"/>
    <p:sldId id="1568" r:id="rId119"/>
    <p:sldId id="1530" r:id="rId120"/>
    <p:sldId id="1534" r:id="rId121"/>
    <p:sldId id="1535" r:id="rId122"/>
    <p:sldId id="1489" r:id="rId123"/>
    <p:sldId id="1496" r:id="rId124"/>
    <p:sldId id="1497" r:id="rId125"/>
    <p:sldId id="1495" r:id="rId12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7200" b="1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7200" b="1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7200" b="1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7200" b="1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7200" b="1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7200" b="1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7200" b="1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7200" b="1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7200" b="1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6600"/>
    <a:srgbClr val="E9FC30"/>
    <a:srgbClr val="DADC88"/>
    <a:srgbClr val="FBF62A"/>
    <a:srgbClr val="4E4591"/>
    <a:srgbClr val="969696"/>
    <a:srgbClr val="B2B2B2"/>
    <a:srgbClr val="00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85" autoAdjust="0"/>
    <p:restoredTop sz="94660"/>
  </p:normalViewPr>
  <p:slideViewPr>
    <p:cSldViewPr showGuides="1">
      <p:cViewPr>
        <p:scale>
          <a:sx n="85" d="100"/>
          <a:sy n="85" d="100"/>
        </p:scale>
        <p:origin x="-1576" y="-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112"/>
    </p:cViewPr>
  </p:sorterViewPr>
  <p:notesViewPr>
    <p:cSldViewPr showGuides="1">
      <p:cViewPr varScale="1">
        <p:scale>
          <a:sx n="57" d="100"/>
          <a:sy n="57" d="100"/>
        </p:scale>
        <p:origin x="-117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handoutMaster" Target="handoutMasters/handoutMaster1.xml"/><Relationship Id="rId12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6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-109" charset="0"/>
              </a:defRPr>
            </a:lvl1pPr>
          </a:lstStyle>
          <a:p>
            <a:pPr>
              <a:defRPr/>
            </a:pPr>
            <a:fld id="{3C90CF19-F963-AF48-8FFF-D3F3806696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99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4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latin typeface="Arial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4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pitchFamily="-109" charset="0"/>
              </a:defRPr>
            </a:lvl1pPr>
          </a:lstStyle>
          <a:p>
            <a:pPr>
              <a:defRPr/>
            </a:pPr>
            <a:fld id="{5CBB7415-774D-5541-862C-B1C1DDB89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73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1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475AC-4CD5-FD40-ABFF-DBDFDAD51AAD}" type="slidenum">
              <a:rPr lang="en-US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have in common: versions exist at different </a:t>
            </a:r>
            <a:r>
              <a:rPr lang="en-US" dirty="0" err="1" smtClean="0"/>
              <a:t>URIs</a:t>
            </a:r>
            <a:r>
              <a:rPr lang="en-US" dirty="0" smtClean="0"/>
              <a:t>. Because only the</a:t>
            </a:r>
            <a:r>
              <a:rPr lang="en-US" baseline="0" dirty="0" smtClean="0"/>
              <a:t> representation of a </a:t>
            </a:r>
            <a:r>
              <a:rPr lang="en-US" dirty="0" smtClean="0"/>
              <a:t>single state of a resource is available from a URI.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475AC-4CD5-FD40-ABFF-DBDFDAD51AAD}" type="slidenum">
              <a:rPr lang="en-US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have in common: versions exist at different </a:t>
            </a:r>
            <a:r>
              <a:rPr lang="en-US" dirty="0" err="1" smtClean="0"/>
              <a:t>URIs</a:t>
            </a:r>
            <a:r>
              <a:rPr lang="en-US" dirty="0" smtClean="0"/>
              <a:t>. Because only the</a:t>
            </a:r>
            <a:r>
              <a:rPr lang="en-US" baseline="0" dirty="0" smtClean="0"/>
              <a:t> representation of a </a:t>
            </a:r>
            <a:r>
              <a:rPr lang="en-US" dirty="0" smtClean="0"/>
              <a:t>single state of a resource is available from a URI.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30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B4D51A-8F1A-974D-A434-73AAB2EDEC24}" type="slidenum">
              <a:rPr lang="en-US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  <p:sp>
        <p:nvSpPr>
          <p:cNvPr id="2048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892C4626-D4DF-5146-B319-513E7C7B1DEB}" type="slidenum">
              <a:rPr lang="en-US" sz="1200" b="0">
                <a:solidFill>
                  <a:schemeClr val="tx1"/>
                </a:solidFill>
              </a:rPr>
              <a:pPr algn="r"/>
              <a:t>2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04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31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33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0"/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41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42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43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45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46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58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59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60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61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4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0"/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62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63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64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65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66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67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68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69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70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10C70-898A-2F4F-B500-A222D6DEC585}" type="slidenum">
              <a:rPr lang="en-US">
                <a:latin typeface="Arial" charset="0"/>
              </a:rPr>
              <a:pPr/>
              <a:t>71</a:t>
            </a:fld>
            <a:endParaRPr lang="en-US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 exists in e.g.: </a:t>
            </a:r>
            <a:r>
              <a:rPr lang="en-US" dirty="0" err="1" smtClean="0"/>
              <a:t>WikiPedia</a:t>
            </a:r>
            <a:r>
              <a:rPr lang="en-US" dirty="0" smtClean="0"/>
              <a:t>, W3C specs, Dryad</a:t>
            </a:r>
          </a:p>
          <a:p>
            <a:r>
              <a:rPr lang="en-US" dirty="0" smtClean="0"/>
              <a:t>Not sure</a:t>
            </a:r>
            <a:r>
              <a:rPr lang="en-US" baseline="0" dirty="0" smtClean="0"/>
              <a:t> whether DOI in general follows this paradigm.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F14EE-A94A-D146-9FE4-CDAAFFF44053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F14EE-A94A-D146-9FE4-CDAAFFF44053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288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50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507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507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507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507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507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B7415-774D-5541-862C-B1C1DDB896D3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288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F14EE-A94A-D146-9FE4-CDAAFFF44053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F14EE-A94A-D146-9FE4-CDAAFFF44053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F14EE-A94A-D146-9FE4-CDAAFFF44053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475AC-4CD5-FD40-ABFF-DBDFDAD51AAD}" type="slidenum">
              <a:rPr lang="en-US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have in common: versions exist at different </a:t>
            </a:r>
            <a:r>
              <a:rPr lang="en-US" dirty="0" err="1" smtClean="0"/>
              <a:t>URIs</a:t>
            </a:r>
            <a:r>
              <a:rPr lang="en-US" dirty="0" smtClean="0"/>
              <a:t>. Because only the</a:t>
            </a:r>
            <a:r>
              <a:rPr lang="en-US" baseline="0" dirty="0" smtClean="0"/>
              <a:t> representation of a </a:t>
            </a:r>
            <a:r>
              <a:rPr lang="en-US" dirty="0" smtClean="0"/>
              <a:t>single state of a resource is available from a URI.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F14EE-A94A-D146-9FE4-CDAAFFF44053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F14EE-A94A-D146-9FE4-CDAAFFF44053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827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F14EE-A94A-D146-9FE4-CDAAFFF44053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827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F14EE-A94A-D146-9FE4-CDAAFFF44053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C4E55C-8132-144E-B2C3-5E478C78A51B}" type="slidenum">
              <a:rPr lang="en-US">
                <a:latin typeface="Arial" charset="0"/>
              </a:rPr>
              <a:pPr/>
              <a:t>125</a:t>
            </a:fld>
            <a:endParaRPr lang="en-US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475AC-4CD5-FD40-ABFF-DBDFDAD51AAD}" type="slidenum">
              <a:rPr lang="en-US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have in common: versions exist at different </a:t>
            </a:r>
            <a:r>
              <a:rPr lang="en-US" dirty="0" err="1" smtClean="0"/>
              <a:t>URIs</a:t>
            </a:r>
            <a:r>
              <a:rPr lang="en-US" dirty="0" smtClean="0"/>
              <a:t>. Because only the</a:t>
            </a:r>
            <a:r>
              <a:rPr lang="en-US" baseline="0" dirty="0" smtClean="0"/>
              <a:t> representation of a </a:t>
            </a:r>
            <a:r>
              <a:rPr lang="en-US" dirty="0" smtClean="0"/>
              <a:t>single state of a resource is available from a URI.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475AC-4CD5-FD40-ABFF-DBDFDAD51AAD}" type="slidenum">
              <a:rPr lang="en-US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have in common: versions exist at different </a:t>
            </a:r>
            <a:r>
              <a:rPr lang="en-US" dirty="0" err="1" smtClean="0"/>
              <a:t>URIs</a:t>
            </a:r>
            <a:r>
              <a:rPr lang="en-US" dirty="0" smtClean="0"/>
              <a:t>. Because only the</a:t>
            </a:r>
            <a:r>
              <a:rPr lang="en-US" baseline="0" dirty="0" smtClean="0"/>
              <a:t> representation of a </a:t>
            </a:r>
            <a:r>
              <a:rPr lang="en-US" dirty="0" smtClean="0"/>
              <a:t>single state of a resource is available from a URI.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7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3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2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7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4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7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88913"/>
            <a:ext cx="1962150" cy="55292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88913"/>
            <a:ext cx="5734050" cy="55292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4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68413"/>
            <a:ext cx="3848100" cy="4449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86300" y="1268413"/>
            <a:ext cx="3848100" cy="4449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3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5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6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88913"/>
            <a:ext cx="7848600" cy="5529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1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7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3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2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7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2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68413"/>
            <a:ext cx="3848100" cy="4449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68413"/>
            <a:ext cx="3848100" cy="44497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4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3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10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9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6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5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6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2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1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5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pic>
        <p:nvPicPr>
          <p:cNvPr id="11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0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3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8" name="Picture 21" descr="lamed"/>
          <p:cNvPicPr>
            <a:picLocks noChangeAspect="1" noChangeArrowheads="1"/>
          </p:cNvPicPr>
          <p:nvPr userDrawn="1"/>
        </p:nvPicPr>
        <p:blipFill>
          <a:blip r:embed="rId2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odu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4" name="Picture 9" descr="logo6_withline_withscratch_150_150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  <p:sp>
        <p:nvSpPr>
          <p:cNvPr id="13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12" name="Line 12"/>
          <p:cNvSpPr>
            <a:spLocks noChangeShapeType="1"/>
          </p:cNvSpPr>
          <p:nvPr/>
        </p:nvSpPr>
        <p:spPr bwMode="auto">
          <a:xfrm>
            <a:off x="250825" y="6105525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28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88913"/>
            <a:ext cx="78486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27432" rIns="91440" bIns="274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68413"/>
            <a:ext cx="7848600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pic>
        <p:nvPicPr>
          <p:cNvPr id="1032" name="Picture 21" descr="lamed"/>
          <p:cNvPicPr>
            <a:picLocks noChangeAspect="1" noChangeArrowheads="1"/>
          </p:cNvPicPr>
          <p:nvPr userDrawn="1"/>
        </p:nvPicPr>
        <p:blipFill>
          <a:blip r:embed="rId15">
            <a:lum bright="-12000" contrast="24000"/>
          </a:blip>
          <a:srcRect/>
          <a:stretch>
            <a:fillRect/>
          </a:stretch>
        </p:blipFill>
        <p:spPr bwMode="auto">
          <a:xfrm>
            <a:off x="6883400" y="6253163"/>
            <a:ext cx="1219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 descr="odu.pn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8178800" y="6172200"/>
            <a:ext cx="90805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400" b="0">
                <a:solidFill>
                  <a:srgbClr val="000000"/>
                </a:solidFill>
                <a:latin typeface="Arial" pitchFamily="-109" charset="0"/>
              </a:defRPr>
            </a:lvl1pPr>
          </a:lstStyle>
          <a:p>
            <a:pPr>
              <a:defRPr/>
            </a:pPr>
            <a:fld id="{F9345D9F-C756-E245-B123-BA3A6A8721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586538" y="6570663"/>
            <a:ext cx="1841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Arial" pitchFamily="-109" charset="0"/>
            </a:endParaRPr>
          </a:p>
        </p:txBody>
      </p:sp>
      <p:pic>
        <p:nvPicPr>
          <p:cNvPr id="14" name="Picture 9" descr="logo6_withline_withscratch_150_150.png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152400" y="6172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24"/>
          <p:cNvSpPr txBox="1">
            <a:spLocks noChangeArrowheads="1"/>
          </p:cNvSpPr>
          <p:nvPr userDrawn="1"/>
        </p:nvSpPr>
        <p:spPr bwMode="auto">
          <a:xfrm>
            <a:off x="1905000" y="6240463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Memento </a:t>
            </a:r>
            <a:r>
              <a:rPr lang="en-US" sz="1400" b="0" dirty="0" err="1" smtClean="0">
                <a:solidFill>
                  <a:schemeClr val="tx1"/>
                </a:solidFill>
                <a:latin typeface="Arial" pitchFamily="-109" charset="0"/>
              </a:rPr>
              <a:t>Hackaton</a:t>
            </a:r>
            <a:endParaRPr lang="en-US" sz="1400" b="0" dirty="0" smtClean="0">
              <a:solidFill>
                <a:schemeClr val="tx1"/>
              </a:solidFill>
              <a:latin typeface="Arial" pitchFamily="-109" charset="0"/>
            </a:endParaRPr>
          </a:p>
          <a:p>
            <a:pPr algn="ctr">
              <a:defRPr/>
            </a:pP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Ghent University,</a:t>
            </a:r>
            <a:r>
              <a:rPr lang="en-US" sz="1400" b="0" baseline="0" dirty="0" smtClean="0">
                <a:solidFill>
                  <a:schemeClr val="tx1"/>
                </a:solidFill>
                <a:latin typeface="Arial" pitchFamily="-109" charset="0"/>
              </a:rPr>
              <a:t> March 2015</a:t>
            </a:r>
            <a:r>
              <a:rPr lang="en-US" sz="1400" b="0" dirty="0" smtClean="0">
                <a:solidFill>
                  <a:schemeClr val="tx1"/>
                </a:solidFill>
                <a:latin typeface="Arial" pitchFamily="-109" charset="0"/>
              </a:rPr>
              <a:t> </a:t>
            </a:r>
            <a:endParaRPr lang="en-US" sz="1400" b="0" dirty="0">
              <a:solidFill>
                <a:schemeClr val="tx1"/>
              </a:solidFill>
              <a:latin typeface="Arial" pitchFamily="-10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14400" y="6303707"/>
            <a:ext cx="990600" cy="3465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omic Sans MS" charset="0"/>
          <a:ea typeface="ＭＳ Ｐゴシック" pitchFamily="-110" charset="-128"/>
          <a:cs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omic Sans MS" charset="0"/>
          <a:ea typeface="ＭＳ Ｐゴシック" pitchFamily="-110" charset="-128"/>
          <a:cs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omic Sans MS" charset="0"/>
          <a:ea typeface="ＭＳ Ｐゴシック" pitchFamily="-110" charset="-128"/>
          <a:cs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omic Sans MS" charset="0"/>
          <a:ea typeface="ＭＳ Ｐゴシック" pitchFamily="-110" charset="-128"/>
          <a:cs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omic Sans M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omic Sans M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omic Sans M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55000"/>
        <a:buChar char="o"/>
        <a:defRPr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openxmlformats.org/officeDocument/2006/relationships/image" Target="../media/image25.jpeg"/><Relationship Id="rId10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openxmlformats.org/officeDocument/2006/relationships/image" Target="../media/image25.jpeg"/><Relationship Id="rId10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jpe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jpe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5" Type="http://schemas.openxmlformats.org/officeDocument/2006/relationships/image" Target="../media/image59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5" Type="http://schemas.openxmlformats.org/officeDocument/2006/relationships/image" Target="../media/image60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jpeg"/><Relationship Id="rId5" Type="http://schemas.openxmlformats.org/officeDocument/2006/relationships/image" Target="../media/image61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jpeg"/><Relationship Id="rId5" Type="http://schemas.openxmlformats.org/officeDocument/2006/relationships/image" Target="../media/image62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2.jpeg"/><Relationship Id="rId5" Type="http://schemas.openxmlformats.org/officeDocument/2006/relationships/image" Target="../media/image63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2.jpeg"/><Relationship Id="rId5" Type="http://schemas.openxmlformats.org/officeDocument/2006/relationships/image" Target="../media/image64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5" Type="http://schemas.openxmlformats.org/officeDocument/2006/relationships/image" Target="../media/image59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5" Type="http://schemas.openxmlformats.org/officeDocument/2006/relationships/image" Target="../media/image60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jpeg"/><Relationship Id="rId5" Type="http://schemas.openxmlformats.org/officeDocument/2006/relationships/image" Target="../media/image61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jpeg"/><Relationship Id="rId5" Type="http://schemas.openxmlformats.org/officeDocument/2006/relationships/image" Target="../media/image62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52.jpeg"/><Relationship Id="rId5" Type="http://schemas.openxmlformats.org/officeDocument/2006/relationships/image" Target="../media/image66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52.jpeg"/><Relationship Id="rId5" Type="http://schemas.openxmlformats.org/officeDocument/2006/relationships/image" Target="../media/image48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52.jpeg"/><Relationship Id="rId5" Type="http://schemas.openxmlformats.org/officeDocument/2006/relationships/image" Target="../media/image48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52.jpeg"/><Relationship Id="rId5" Type="http://schemas.openxmlformats.org/officeDocument/2006/relationships/image" Target="../media/image4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953000" y="1981200"/>
            <a:ext cx="3810000" cy="3352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GB" sz="2600" b="0" dirty="0" smtClean="0">
                <a:solidFill>
                  <a:srgbClr val="000000"/>
                </a:solidFill>
                <a:latin typeface="Arial" pitchFamily="-109" charset="0"/>
              </a:rPr>
              <a:t>http://</a:t>
            </a:r>
            <a:r>
              <a:rPr lang="en-GB" sz="2600" b="0" dirty="0" err="1" smtClean="0">
                <a:solidFill>
                  <a:srgbClr val="000000"/>
                </a:solidFill>
                <a:latin typeface="Arial" pitchFamily="-109" charset="0"/>
              </a:rPr>
              <a:t>mementoweb.org</a:t>
            </a:r>
            <a:r>
              <a:rPr lang="en-GB" sz="2600" b="0" dirty="0" smtClean="0">
                <a:solidFill>
                  <a:srgbClr val="000000"/>
                </a:solidFill>
                <a:latin typeface="Arial" pitchFamily="-109" charset="0"/>
              </a:rPr>
              <a:t>/</a:t>
            </a:r>
          </a:p>
          <a:p>
            <a:pPr>
              <a:defRPr/>
            </a:pPr>
            <a:endParaRPr lang="en-GB" sz="2200" b="0" dirty="0" smtClean="0">
              <a:solidFill>
                <a:srgbClr val="000000"/>
              </a:solidFill>
              <a:latin typeface="Arial" pitchFamily="-109" charset="0"/>
            </a:endParaRPr>
          </a:p>
          <a:p>
            <a:pPr>
              <a:defRPr/>
            </a:pPr>
            <a:endParaRPr lang="en-GB" sz="2200" b="0" dirty="0" smtClean="0">
              <a:solidFill>
                <a:srgbClr val="000000"/>
              </a:solidFill>
              <a:latin typeface="Arial" pitchFamily="-109" charset="0"/>
            </a:endParaRPr>
          </a:p>
          <a:p>
            <a:pPr>
              <a:defRPr/>
            </a:pPr>
            <a:endParaRPr lang="en-GB" sz="2200" b="0" dirty="0" smtClean="0">
              <a:solidFill>
                <a:srgbClr val="000000"/>
              </a:solidFill>
              <a:latin typeface="Arial" pitchFamily="-109" charset="0"/>
            </a:endParaRPr>
          </a:p>
          <a:p>
            <a:pPr>
              <a:defRPr/>
            </a:pPr>
            <a:r>
              <a:rPr lang="en-GB" sz="2000" dirty="0" smtClean="0">
                <a:solidFill>
                  <a:srgbClr val="000000"/>
                </a:solidFill>
                <a:latin typeface="Arial" pitchFamily="-109" charset="0"/>
              </a:rPr>
              <a:t/>
            </a:r>
            <a:br>
              <a:rPr lang="en-GB" sz="2000" dirty="0" smtClean="0">
                <a:solidFill>
                  <a:srgbClr val="000000"/>
                </a:solidFill>
                <a:latin typeface="Arial" pitchFamily="-109" charset="0"/>
              </a:rPr>
            </a:br>
            <a:r>
              <a:rPr lang="en-GB" sz="2000" dirty="0">
                <a:solidFill>
                  <a:srgbClr val="000000"/>
                </a:solidFill>
                <a:latin typeface="Arial" pitchFamily="-109" charset="0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Arial" pitchFamily="-109" charset="0"/>
              </a:rPr>
            </a:br>
            <a:endParaRPr lang="en-US" sz="2000" dirty="0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pic>
        <p:nvPicPr>
          <p:cNvPr id="17414" name="Picture 15" descr="logo_bw_withline_withscratch_tri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447800"/>
            <a:ext cx="434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itle 1"/>
          <p:cNvSpPr txBox="1">
            <a:spLocks/>
          </p:cNvSpPr>
          <p:nvPr/>
        </p:nvSpPr>
        <p:spPr bwMode="auto">
          <a:xfrm>
            <a:off x="0" y="2286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 eaLnBrk="0" hangingPunct="0"/>
            <a:r>
              <a:rPr lang="en-US" sz="2600" b="0" dirty="0" smtClean="0">
                <a:solidFill>
                  <a:srgbClr val="000000"/>
                </a:solidFill>
              </a:rPr>
              <a:t>Memento “</a:t>
            </a:r>
            <a:r>
              <a:rPr lang="en-GB" sz="2600" b="0" dirty="0">
                <a:solidFill>
                  <a:srgbClr val="000000"/>
                </a:solidFill>
                <a:latin typeface="Arial" pitchFamily="-109" charset="0"/>
              </a:rPr>
              <a:t>Time Travel for the </a:t>
            </a:r>
            <a:r>
              <a:rPr lang="en-GB" sz="2600" b="0" dirty="0" smtClean="0">
                <a:solidFill>
                  <a:srgbClr val="000000"/>
                </a:solidFill>
                <a:latin typeface="Arial" pitchFamily="-109" charset="0"/>
              </a:rPr>
              <a:t>Web</a:t>
            </a:r>
            <a:r>
              <a:rPr lang="en-US" sz="2600" b="0" dirty="0" smtClean="0">
                <a:solidFill>
                  <a:srgbClr val="000000"/>
                </a:solidFill>
              </a:rPr>
              <a:t>“ 101</a:t>
            </a:r>
          </a:p>
        </p:txBody>
      </p:sp>
      <p:sp>
        <p:nvSpPr>
          <p:cNvPr id="17416" name="Rectangle 17"/>
          <p:cNvSpPr>
            <a:spLocks noChangeArrowheads="1"/>
          </p:cNvSpPr>
          <p:nvPr/>
        </p:nvSpPr>
        <p:spPr bwMode="auto">
          <a:xfrm>
            <a:off x="4953000" y="3395008"/>
            <a:ext cx="3810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</a:rPr>
              <a:t>Memento </a:t>
            </a:r>
            <a:r>
              <a:rPr lang="en-GB" sz="2000" b="0" dirty="0" smtClean="0">
                <a:solidFill>
                  <a:srgbClr val="000000"/>
                </a:solidFill>
              </a:rPr>
              <a:t>has received funding from</a:t>
            </a:r>
          </a:p>
          <a:p>
            <a:endParaRPr lang="en-GB" sz="2000" b="0" dirty="0" smtClean="0">
              <a:solidFill>
                <a:srgbClr val="000000"/>
              </a:solidFill>
            </a:endParaRPr>
          </a:p>
          <a:p>
            <a:r>
              <a:rPr lang="en-GB" sz="2000" b="0" dirty="0" smtClean="0">
                <a:solidFill>
                  <a:srgbClr val="000000"/>
                </a:solidFill>
              </a:rPr>
              <a:t>The </a:t>
            </a:r>
            <a:r>
              <a:rPr lang="en-GB" sz="2000" b="0" dirty="0">
                <a:solidFill>
                  <a:srgbClr val="000000"/>
                </a:solidFill>
              </a:rPr>
              <a:t>Library of </a:t>
            </a:r>
            <a:r>
              <a:rPr lang="en-GB" sz="2000" b="0" dirty="0" smtClean="0">
                <a:solidFill>
                  <a:srgbClr val="000000"/>
                </a:solidFill>
              </a:rPr>
              <a:t>Congress</a:t>
            </a:r>
          </a:p>
          <a:p>
            <a:r>
              <a:rPr lang="en-GB" sz="2000" b="0" dirty="0" smtClean="0">
                <a:solidFill>
                  <a:srgbClr val="000000"/>
                </a:solidFill>
              </a:rPr>
              <a:t>Andrew W. Mellon Foundation</a:t>
            </a:r>
          </a:p>
          <a:p>
            <a:r>
              <a:rPr lang="en-GB" sz="2000" b="0" dirty="0" smtClean="0">
                <a:solidFill>
                  <a:srgbClr val="000000"/>
                </a:solidFill>
              </a:rPr>
              <a:t>IIPC</a:t>
            </a:r>
            <a:endParaRPr lang="en-US" sz="2000" b="0" dirty="0"/>
          </a:p>
        </p:txBody>
      </p:sp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1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smtClean="0">
                <a:latin typeface="Arial" charset="0"/>
                <a:ea typeface="ＭＳ Ｐゴシック" charset="-128"/>
                <a:cs typeface="ＭＳ Ｐゴシック" charset="-128"/>
              </a:rPr>
              <a:t>Only the Current Representation is Available from a Resource</a:t>
            </a: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0723" name="Content Placeholder 3" descr="web_time_2bis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3813" r="-33813"/>
          <a:stretch>
            <a:fillRect/>
          </a:stretch>
        </p:blipFill>
        <p:spPr/>
      </p:pic>
      <p:sp>
        <p:nvSpPr>
          <p:cNvPr id="4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62DCDE6-8DBB-F747-BF52-64898B066D33}" type="slidenum">
              <a:rPr lang="en-US" sz="1400" b="0">
                <a:solidFill>
                  <a:srgbClr val="000000"/>
                </a:solidFill>
              </a:rPr>
              <a:pPr algn="l"/>
              <a:t>10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Memento API – Redirect to Temporally Best Memento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661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1268413"/>
            <a:ext cx="7848600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http://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timetravel.mementoweb.org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/memento/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2013/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https://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github.com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mementoweb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SiteStory</a:t>
            </a: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lvl="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lvl="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http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://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timetravel.mementoweb.org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/memento/20130115102033/https://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github.com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mementoweb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SiteStory</a:t>
            </a: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lvl="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lvl="0" algn="l" eaLnBrk="0" hangingPunct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0" kern="0" dirty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HTTP/1.1 302 Found</a:t>
            </a:r>
          </a:p>
          <a:p>
            <a:pPr lvl="0" algn="l" eaLnBrk="0" hangingPunct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0" kern="0" dirty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Date: </a:t>
            </a:r>
            <a:r>
              <a:rPr lang="en-US" sz="2000" b="0" kern="0" dirty="0" smtClean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Sun, 8 Mar 2015 </a:t>
            </a:r>
            <a:r>
              <a:rPr lang="en-US" sz="2000" b="0" kern="0" dirty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20:44:44 GMT</a:t>
            </a:r>
          </a:p>
          <a:p>
            <a:pPr lvl="0" algn="l" eaLnBrk="0" hangingPunct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0" kern="0" dirty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Content-Type: text/plain; charset=iso-8859-1</a:t>
            </a:r>
          </a:p>
          <a:p>
            <a:pPr lvl="0" algn="l" eaLnBrk="0" hangingPunct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0" kern="0" dirty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Content-Length: 0</a:t>
            </a:r>
          </a:p>
          <a:p>
            <a:pPr lvl="0" algn="l" eaLnBrk="0" hangingPunct="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b="0" kern="0" dirty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Location: http://</a:t>
            </a:r>
            <a:r>
              <a:rPr lang="en-US" sz="2000" b="0" kern="0" dirty="0" err="1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en.wikipedia.org</a:t>
            </a:r>
            <a:r>
              <a:rPr lang="en-US" sz="2000" b="0" kern="0" dirty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/w/</a:t>
            </a:r>
            <a:r>
              <a:rPr lang="en-US" sz="2000" b="0" kern="0" dirty="0" err="1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index.php?title</a:t>
            </a:r>
            <a:r>
              <a:rPr lang="en-US" sz="2000" b="0" kern="0" dirty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=</a:t>
            </a:r>
            <a:r>
              <a:rPr lang="en-US" sz="2000" b="0" kern="0" dirty="0" err="1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Web_archiving&amp;amp;oldid</a:t>
            </a:r>
            <a:r>
              <a:rPr lang="en-US" sz="2000" b="0" kern="0" dirty="0">
                <a:solidFill>
                  <a:srgbClr val="000000"/>
                </a:solidFill>
                <a:latin typeface="Courier New"/>
                <a:ea typeface="ＭＳ Ｐゴシック" pitchFamily="-112" charset="-128"/>
                <a:cs typeface="Courier New"/>
              </a:rPr>
              <a:t>=526371727</a:t>
            </a:r>
            <a:endParaRPr lang="en-US" sz="2000" b="0" kern="0" dirty="0">
              <a:solidFill>
                <a:srgbClr val="000000"/>
              </a:solidFill>
              <a:latin typeface="Courier New"/>
              <a:ea typeface="ＭＳ Ｐゴシック" pitchFamily="-112" charset="-128"/>
              <a:cs typeface="Courier New"/>
            </a:endParaRPr>
          </a:p>
          <a:p>
            <a:pPr marL="342900" lvl="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55000"/>
              <a:buFontTx/>
              <a:buChar char="o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55000"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http://</a:t>
            </a:r>
            <a:r>
              <a:rPr lang="en-US" sz="2000" b="0" dirty="0" err="1">
                <a:solidFill>
                  <a:schemeClr val="tx1"/>
                </a:solidFill>
              </a:rPr>
              <a:t>timetravel.mementoweb.org</a:t>
            </a:r>
            <a:r>
              <a:rPr lang="en-US" sz="2000" b="0" dirty="0">
                <a:solidFill>
                  <a:schemeClr val="tx1"/>
                </a:solidFill>
              </a:rPr>
              <a:t>/</a:t>
            </a:r>
            <a:r>
              <a:rPr lang="en-US" sz="2000" b="0" dirty="0" err="1">
                <a:solidFill>
                  <a:schemeClr val="tx1"/>
                </a:solidFill>
              </a:rPr>
              <a:t>api</a:t>
            </a:r>
            <a:r>
              <a:rPr lang="en-US" sz="2000" b="0" dirty="0">
                <a:solidFill>
                  <a:schemeClr val="tx1"/>
                </a:solidFill>
              </a:rPr>
              <a:t>/#memento-redirect 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9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Memento API – JSON Info About Temporally Best Memento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661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1268413"/>
            <a:ext cx="7848600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http://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timetravel.mementoweb.org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api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json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/2013/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https://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github.com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mementoweb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SiteStory</a:t>
            </a: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lvl="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lvl="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http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://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timetravel.mementoweb.org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api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json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/20130115102033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/https://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github.com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mementoweb</a:t>
            </a: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/</a:t>
            </a:r>
            <a:r>
              <a:rPr lang="en-US" sz="2000" b="0" kern="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SiteStory</a:t>
            </a: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660066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lvl="1" algn="l"/>
            <a:r>
              <a:rPr lang="en-US" sz="2000" b="0" dirty="0">
                <a:solidFill>
                  <a:srgbClr val="660066"/>
                </a:solidFill>
              </a:rPr>
              <a:t>{</a:t>
            </a:r>
          </a:p>
          <a:p>
            <a:pPr lvl="1" algn="l"/>
            <a:r>
              <a:rPr lang="en-US" sz="2000" b="0" dirty="0">
                <a:solidFill>
                  <a:srgbClr val="660066"/>
                </a:solidFill>
              </a:rPr>
              <a:t>  "</a:t>
            </a:r>
            <a:r>
              <a:rPr lang="en-US" sz="2000" b="0" dirty="0" err="1">
                <a:solidFill>
                  <a:srgbClr val="660066"/>
                </a:solidFill>
              </a:rPr>
              <a:t>original_uri</a:t>
            </a:r>
            <a:r>
              <a:rPr lang="en-US" sz="2000" b="0" dirty="0">
                <a:solidFill>
                  <a:srgbClr val="660066"/>
                </a:solidFill>
              </a:rPr>
              <a:t>": "http://</a:t>
            </a:r>
            <a:r>
              <a:rPr lang="en-US" sz="2000" b="0" dirty="0" err="1">
                <a:solidFill>
                  <a:srgbClr val="660066"/>
                </a:solidFill>
              </a:rPr>
              <a:t>www.cnn.com</a:t>
            </a:r>
            <a:r>
              <a:rPr lang="en-US" sz="2000" b="0" dirty="0">
                <a:solidFill>
                  <a:srgbClr val="660066"/>
                </a:solidFill>
              </a:rPr>
              <a:t>/",</a:t>
            </a:r>
          </a:p>
          <a:p>
            <a:pPr lvl="1" algn="l"/>
            <a:r>
              <a:rPr lang="pt-BR" sz="2000" b="0" dirty="0">
                <a:solidFill>
                  <a:srgbClr val="660066"/>
                </a:solidFill>
              </a:rPr>
              <a:t>  "mementos": {</a:t>
            </a:r>
          </a:p>
          <a:p>
            <a:pPr lvl="1" algn="l"/>
            <a:r>
              <a:rPr lang="en-US" sz="2000" b="0" dirty="0">
                <a:solidFill>
                  <a:srgbClr val="660066"/>
                </a:solidFill>
              </a:rPr>
              <a:t>    "closest": {</a:t>
            </a:r>
          </a:p>
          <a:p>
            <a:pPr lvl="1" algn="l"/>
            <a:r>
              <a:rPr lang="en-US" sz="2000" b="0" dirty="0">
                <a:solidFill>
                  <a:srgbClr val="660066"/>
                </a:solidFill>
              </a:rPr>
              <a:t>      "</a:t>
            </a:r>
            <a:r>
              <a:rPr lang="en-US" sz="2000" b="0" dirty="0" err="1">
                <a:solidFill>
                  <a:srgbClr val="660066"/>
                </a:solidFill>
              </a:rPr>
              <a:t>datetime</a:t>
            </a:r>
            <a:r>
              <a:rPr lang="en-US" sz="2000" b="0" dirty="0">
                <a:solidFill>
                  <a:srgbClr val="660066"/>
                </a:solidFill>
              </a:rPr>
              <a:t>": "2013-01-15T09:46:43Z",</a:t>
            </a:r>
          </a:p>
          <a:p>
            <a:pPr lvl="1" algn="l"/>
            <a:r>
              <a:rPr lang="en-US" sz="2000" b="0" dirty="0">
                <a:solidFill>
                  <a:srgbClr val="660066"/>
                </a:solidFill>
              </a:rPr>
              <a:t>      "</a:t>
            </a:r>
            <a:r>
              <a:rPr lang="en-US" sz="2000" b="0" dirty="0" err="1">
                <a:solidFill>
                  <a:srgbClr val="660066"/>
                </a:solidFill>
              </a:rPr>
              <a:t>uri</a:t>
            </a:r>
            <a:r>
              <a:rPr lang="en-US" sz="2000" b="0" dirty="0">
                <a:solidFill>
                  <a:srgbClr val="660066"/>
                </a:solidFill>
              </a:rPr>
              <a:t>": </a:t>
            </a:r>
            <a:r>
              <a:rPr lang="en-US" sz="2000" b="0" dirty="0" smtClean="0">
                <a:solidFill>
                  <a:srgbClr val="660066"/>
                </a:solidFill>
              </a:rPr>
              <a:t>[ </a:t>
            </a:r>
            <a:r>
              <a:rPr lang="pl-PL" sz="2000" b="0" dirty="0" smtClean="0">
                <a:solidFill>
                  <a:srgbClr val="660066"/>
                </a:solidFill>
              </a:rPr>
              <a:t>"</a:t>
            </a:r>
            <a:r>
              <a:rPr lang="pl-PL" sz="2000" b="0" dirty="0">
                <a:solidFill>
                  <a:srgbClr val="660066"/>
                </a:solidFill>
              </a:rPr>
              <a:t>http://</a:t>
            </a:r>
            <a:r>
              <a:rPr lang="pl-PL" sz="2000" b="0" dirty="0" err="1">
                <a:solidFill>
                  <a:srgbClr val="660066"/>
                </a:solidFill>
              </a:rPr>
              <a:t>archive.today</a:t>
            </a:r>
            <a:r>
              <a:rPr lang="pl-PL" sz="2000" b="0" dirty="0">
                <a:solidFill>
                  <a:srgbClr val="660066"/>
                </a:solidFill>
              </a:rPr>
              <a:t>/</a:t>
            </a:r>
            <a:r>
              <a:rPr lang="pl-PL" sz="2000" b="0" dirty="0" err="1">
                <a:solidFill>
                  <a:srgbClr val="660066"/>
                </a:solidFill>
              </a:rPr>
              <a:t>aaqIY</a:t>
            </a:r>
            <a:r>
              <a:rPr lang="pl-PL" sz="2000" b="0" dirty="0">
                <a:solidFill>
                  <a:srgbClr val="660066"/>
                </a:solidFill>
              </a:rPr>
              <a:t>"</a:t>
            </a:r>
          </a:p>
          <a:p>
            <a:pPr lvl="1" algn="l"/>
            <a:r>
              <a:rPr lang="pl-PL" sz="2000" b="0" dirty="0">
                <a:solidFill>
                  <a:srgbClr val="660066"/>
                </a:solidFill>
              </a:rPr>
              <a:t>      ]</a:t>
            </a:r>
          </a:p>
          <a:p>
            <a:pPr lvl="1" algn="l"/>
            <a:r>
              <a:rPr lang="pl-PL" sz="2000" b="0" dirty="0">
                <a:solidFill>
                  <a:srgbClr val="660066"/>
                </a:solidFill>
              </a:rPr>
              <a:t>    }</a:t>
            </a:r>
            <a:r>
              <a:rPr lang="pl-PL" sz="2000" b="0" dirty="0" smtClean="0">
                <a:solidFill>
                  <a:srgbClr val="660066"/>
                </a:solidFill>
              </a:rPr>
              <a:t>, …</a:t>
            </a:r>
            <a:endParaRPr lang="en-US" sz="2000" b="0" kern="0" dirty="0" smtClean="0">
              <a:solidFill>
                <a:srgbClr val="660066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55000"/>
              <a:buFontTx/>
              <a:buChar char="o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55000"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</a:rPr>
              <a:t>http:/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</a:rPr>
              <a:t>timetravel.mementoweb.org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</a:rPr>
              <a:t>api</a:t>
            </a:r>
            <a:r>
              <a:rPr lang="en-US" sz="2000" b="0" dirty="0" smtClean="0">
                <a:solidFill>
                  <a:schemeClr val="tx1"/>
                </a:solidFill>
              </a:rPr>
              <a:t>/#memento-</a:t>
            </a:r>
            <a:r>
              <a:rPr lang="en-US" sz="2000" b="0" dirty="0" err="1" smtClean="0">
                <a:solidFill>
                  <a:schemeClr val="tx1"/>
                </a:solidFill>
              </a:rPr>
              <a:t>json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5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Robust Links to Alleviate Link Rot and Content Drift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102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3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Pockets </a:t>
            </a:r>
            <a:r>
              <a:rPr lang="en-US" dirty="0">
                <a:latin typeface="Arial"/>
                <a:cs typeface="Arial"/>
              </a:rPr>
              <a:t>of Persistence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371600"/>
            <a:ext cx="3505200" cy="4191000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2000" b="0" dirty="0">
                <a:solidFill>
                  <a:srgbClr val="000000"/>
                </a:solidFill>
              </a:rPr>
              <a:t>How to achieve the ability to:</a:t>
            </a:r>
          </a:p>
          <a:p>
            <a:pPr algn="l"/>
            <a:endParaRPr lang="en-US" sz="2000" b="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b="0" dirty="0">
                <a:solidFill>
                  <a:srgbClr val="000000"/>
                </a:solidFill>
              </a:rPr>
              <a:t>Persistently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Precisely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Seamlessly</a:t>
            </a:r>
            <a:endParaRPr lang="en-US" sz="2000" b="0" dirty="0">
              <a:solidFill>
                <a:srgbClr val="000000"/>
              </a:solidFill>
            </a:endParaRPr>
          </a:p>
          <a:p>
            <a:pPr algn="l"/>
            <a:endParaRPr lang="en-US" sz="2000" b="0" dirty="0">
              <a:solidFill>
                <a:srgbClr val="000000"/>
              </a:solidFill>
            </a:endParaRPr>
          </a:p>
          <a:p>
            <a:pPr algn="l"/>
            <a:r>
              <a:rPr lang="en-US" sz="2000" b="0" dirty="0">
                <a:solidFill>
                  <a:srgbClr val="000000"/>
                </a:solidFill>
              </a:rPr>
              <a:t>revisit the Web of the Past and the Web of the Now at some point in the </a:t>
            </a:r>
            <a:r>
              <a:rPr lang="en-US" sz="2000" b="0" dirty="0" smtClean="0">
                <a:solidFill>
                  <a:srgbClr val="000000"/>
                </a:solidFill>
              </a:rPr>
              <a:t>Future</a:t>
            </a: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257300" lvl="2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257300" lvl="2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14800" y="1371600"/>
            <a:ext cx="4800600" cy="4191000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2000" b="0" dirty="0" smtClean="0">
                <a:solidFill>
                  <a:srgbClr val="000000"/>
                </a:solidFill>
              </a:rPr>
              <a:t>Two components to the link/reference rot challenge:</a:t>
            </a:r>
          </a:p>
          <a:p>
            <a:pPr algn="l"/>
            <a:endParaRPr lang="en-US" sz="2000" b="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Link rot: Links stop working aka 404 Not Found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Content drift: Referenced content changes over time</a:t>
            </a:r>
          </a:p>
          <a:p>
            <a:pPr algn="l"/>
            <a:endParaRPr lang="en-US" sz="2000" b="0" dirty="0" smtClean="0">
              <a:solidFill>
                <a:schemeClr val="tx1"/>
              </a:solidFill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257300" lvl="2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257300" lvl="2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200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Illustration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66" y="977900"/>
            <a:ext cx="7306468" cy="48895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172200"/>
            <a:ext cx="9144000" cy="52322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 sz="1400" b="0" dirty="0" smtClean="0">
              <a:solidFill>
                <a:srgbClr val="000000"/>
              </a:solidFill>
            </a:endParaRPr>
          </a:p>
          <a:p>
            <a:r>
              <a:rPr lang="en-US" sz="1400" b="0" dirty="0" smtClean="0">
                <a:solidFill>
                  <a:srgbClr val="000000"/>
                </a:solidFill>
              </a:rPr>
              <a:t>Current version of http</a:t>
            </a:r>
            <a:r>
              <a:rPr lang="en-US" sz="1400" b="0" dirty="0">
                <a:solidFill>
                  <a:srgbClr val="000000"/>
                </a:solidFill>
              </a:rPr>
              <a:t>://</a:t>
            </a:r>
            <a:r>
              <a:rPr lang="en-US" sz="1400" b="0" dirty="0" err="1">
                <a:solidFill>
                  <a:srgbClr val="000000"/>
                </a:solidFill>
              </a:rPr>
              <a:t>en.wikipedia.org</a:t>
            </a:r>
            <a:r>
              <a:rPr lang="en-US" sz="1400" b="0" dirty="0">
                <a:solidFill>
                  <a:srgbClr val="000000"/>
                </a:solidFill>
              </a:rPr>
              <a:t>/wiki/Coil_(band</a:t>
            </a:r>
            <a:r>
              <a:rPr lang="en-US" sz="1400" b="0" dirty="0" smtClean="0">
                <a:solidFill>
                  <a:srgbClr val="000000"/>
                </a:solidFill>
              </a:rPr>
              <a:t>) on October 22 2014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88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16869" y="978408"/>
            <a:ext cx="7310263" cy="4892040"/>
            <a:chOff x="916869" y="978408"/>
            <a:chExt cx="7310263" cy="48920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869" y="978408"/>
              <a:ext cx="7310263" cy="48920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1" name="Rectangle 10"/>
            <p:cNvSpPr/>
            <p:nvPr/>
          </p:nvSpPr>
          <p:spPr bwMode="auto">
            <a:xfrm>
              <a:off x="5715000" y="1981200"/>
              <a:ext cx="1600200" cy="152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Illustration – Link Rot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172200"/>
            <a:ext cx="9144000" cy="52322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 sz="1400" b="0" dirty="0" smtClean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0000"/>
                </a:solidFill>
              </a:rPr>
              <a:t>Current version of http://</a:t>
            </a:r>
            <a:r>
              <a:rPr lang="en-US" sz="1400" b="0" dirty="0" err="1">
                <a:solidFill>
                  <a:srgbClr val="000000"/>
                </a:solidFill>
              </a:rPr>
              <a:t>en.wikipedia.org</a:t>
            </a:r>
            <a:r>
              <a:rPr lang="en-US" sz="1400" b="0" dirty="0">
                <a:solidFill>
                  <a:srgbClr val="000000"/>
                </a:solidFill>
              </a:rPr>
              <a:t>/wiki/Coil_(band) on October 22 2014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733800" y="1905000"/>
            <a:ext cx="8382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133600"/>
            <a:ext cx="304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98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Illustration – Link Rot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172200"/>
            <a:ext cx="9144000" cy="52322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 sz="1400" b="0" dirty="0" smtClean="0">
              <a:solidFill>
                <a:srgbClr val="000000"/>
              </a:solidFill>
            </a:endParaRPr>
          </a:p>
          <a:p>
            <a:r>
              <a:rPr lang="en-US" sz="1400" b="0" dirty="0" smtClean="0">
                <a:solidFill>
                  <a:srgbClr val="000000"/>
                </a:solidFill>
              </a:rPr>
              <a:t>Current version of http</a:t>
            </a:r>
            <a:r>
              <a:rPr lang="en-US" sz="1400" b="0" dirty="0">
                <a:solidFill>
                  <a:srgbClr val="000000"/>
                </a:solidFill>
              </a:rPr>
              <a:t>://</a:t>
            </a:r>
            <a:r>
              <a:rPr lang="en-US" sz="1400" b="0" dirty="0" err="1">
                <a:solidFill>
                  <a:srgbClr val="000000"/>
                </a:solidFill>
              </a:rPr>
              <a:t>liarsociety.tripod.com</a:t>
            </a:r>
            <a:r>
              <a:rPr lang="en-US" sz="1400" b="0" dirty="0">
                <a:solidFill>
                  <a:srgbClr val="000000"/>
                </a:solidFill>
              </a:rPr>
              <a:t>/blog/</a:t>
            </a:r>
            <a:r>
              <a:rPr lang="en-US" sz="1400" b="0" dirty="0" err="1">
                <a:solidFill>
                  <a:srgbClr val="000000"/>
                </a:solidFill>
              </a:rPr>
              <a:t>index.blog?from</a:t>
            </a:r>
            <a:r>
              <a:rPr lang="en-US" sz="1400" b="0" dirty="0">
                <a:solidFill>
                  <a:srgbClr val="000000"/>
                </a:solidFill>
              </a:rPr>
              <a:t>=</a:t>
            </a:r>
            <a:r>
              <a:rPr lang="en-US" sz="1400" b="0" dirty="0" smtClean="0">
                <a:solidFill>
                  <a:srgbClr val="000000"/>
                </a:solidFill>
              </a:rPr>
              <a:t>20041130 on October 22 2014</a:t>
            </a:r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68" y="978408"/>
            <a:ext cx="7310264" cy="48920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608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Illustration – Content Drift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6172200"/>
            <a:ext cx="9144000" cy="52322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Version </a:t>
            </a:r>
            <a:r>
              <a:rPr lang="en-US" sz="1400" b="0" dirty="0">
                <a:solidFill>
                  <a:srgbClr val="000000"/>
                </a:solidFill>
              </a:rPr>
              <a:t>of http://</a:t>
            </a:r>
            <a:r>
              <a:rPr lang="en-US" sz="1400" b="0" dirty="0" err="1">
                <a:solidFill>
                  <a:srgbClr val="000000"/>
                </a:solidFill>
              </a:rPr>
              <a:t>en.wikipedia.org</a:t>
            </a:r>
            <a:r>
              <a:rPr lang="en-US" sz="1400" b="0" dirty="0">
                <a:solidFill>
                  <a:srgbClr val="000000"/>
                </a:solidFill>
              </a:rPr>
              <a:t>/wiki/Coil_(band) </a:t>
            </a:r>
            <a:r>
              <a:rPr lang="en-US" sz="1400" b="0" dirty="0" smtClean="0">
                <a:solidFill>
                  <a:srgbClr val="000000"/>
                </a:solidFill>
              </a:rPr>
              <a:t>dated October 2 2014</a:t>
            </a:r>
          </a:p>
          <a:p>
            <a:r>
              <a:rPr lang="en-US" sz="1400" b="0" dirty="0">
                <a:solidFill>
                  <a:srgbClr val="000000"/>
                </a:solidFill>
              </a:rPr>
              <a:t>http://</a:t>
            </a:r>
            <a:r>
              <a:rPr lang="en-US" sz="1400" b="0" dirty="0" err="1">
                <a:solidFill>
                  <a:srgbClr val="000000"/>
                </a:solidFill>
              </a:rPr>
              <a:t>en.wikipedia.org</a:t>
            </a:r>
            <a:r>
              <a:rPr lang="en-US" sz="1400" b="0" dirty="0">
                <a:solidFill>
                  <a:srgbClr val="000000"/>
                </a:solidFill>
              </a:rPr>
              <a:t>/w/</a:t>
            </a:r>
            <a:r>
              <a:rPr lang="en-US" sz="1400" b="0" dirty="0" err="1">
                <a:solidFill>
                  <a:srgbClr val="000000"/>
                </a:solidFill>
              </a:rPr>
              <a:t>index.php?title</a:t>
            </a:r>
            <a:r>
              <a:rPr lang="en-US" sz="1400" b="0" dirty="0">
                <a:solidFill>
                  <a:srgbClr val="000000"/>
                </a:solidFill>
              </a:rPr>
              <a:t>=Coil_(band)&amp;</a:t>
            </a:r>
            <a:r>
              <a:rPr lang="en-US" sz="1400" b="0" dirty="0" err="1">
                <a:solidFill>
                  <a:srgbClr val="000000"/>
                </a:solidFill>
              </a:rPr>
              <a:t>oldid</a:t>
            </a:r>
            <a:r>
              <a:rPr lang="en-US" sz="1400" b="0" dirty="0">
                <a:solidFill>
                  <a:srgbClr val="000000"/>
                </a:solidFill>
              </a:rPr>
              <a:t>=</a:t>
            </a:r>
            <a:r>
              <a:rPr lang="en-US" sz="1400" b="0" dirty="0" smtClean="0">
                <a:solidFill>
                  <a:srgbClr val="000000"/>
                </a:solidFill>
              </a:rPr>
              <a:t>388321480</a:t>
            </a:r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74" y="1066974"/>
            <a:ext cx="7336453" cy="2121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352974"/>
            <a:ext cx="7315200" cy="25144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914400" y="990600"/>
            <a:ext cx="7391400" cy="4876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43200" y="2667000"/>
            <a:ext cx="1524000" cy="533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19800" y="4724400"/>
            <a:ext cx="14478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4927600"/>
            <a:ext cx="304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Illustration – Content Drift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6172200"/>
            <a:ext cx="9144000" cy="52322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 sz="1400" b="0" dirty="0" smtClean="0">
              <a:solidFill>
                <a:srgbClr val="000000"/>
              </a:solidFill>
            </a:endParaRPr>
          </a:p>
          <a:p>
            <a:r>
              <a:rPr lang="en-US" sz="1400" b="0" dirty="0" smtClean="0">
                <a:solidFill>
                  <a:srgbClr val="000000"/>
                </a:solidFill>
              </a:rPr>
              <a:t>Current version of http</a:t>
            </a:r>
            <a:r>
              <a:rPr lang="en-US" sz="1400" b="0" dirty="0">
                <a:solidFill>
                  <a:srgbClr val="000000"/>
                </a:solidFill>
              </a:rPr>
              <a:t>://</a:t>
            </a:r>
            <a:r>
              <a:rPr lang="en-US" sz="1400" b="0" dirty="0" err="1">
                <a:solidFill>
                  <a:srgbClr val="000000"/>
                </a:solidFill>
              </a:rPr>
              <a:t>en.wikipedia.org</a:t>
            </a:r>
            <a:r>
              <a:rPr lang="en-US" sz="1400" b="0" dirty="0">
                <a:solidFill>
                  <a:srgbClr val="000000"/>
                </a:solidFill>
              </a:rPr>
              <a:t>/wiki/</a:t>
            </a:r>
            <a:r>
              <a:rPr lang="en-US" sz="1400" b="0" dirty="0" err="1" smtClean="0">
                <a:solidFill>
                  <a:srgbClr val="000000"/>
                </a:solidFill>
              </a:rPr>
              <a:t>Peter_Christopherson</a:t>
            </a:r>
            <a:r>
              <a:rPr lang="en-US" sz="1400" b="0" dirty="0" smtClean="0">
                <a:solidFill>
                  <a:srgbClr val="000000"/>
                </a:solidFill>
              </a:rPr>
              <a:t> on October 22 2014</a:t>
            </a:r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68" y="978408"/>
            <a:ext cx="7310264" cy="48920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Rectangle 11"/>
          <p:cNvSpPr/>
          <p:nvPr/>
        </p:nvSpPr>
        <p:spPr bwMode="auto">
          <a:xfrm>
            <a:off x="2514600" y="4191000"/>
            <a:ext cx="2895600" cy="762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01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Illustration – Content Drift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6172200"/>
            <a:ext cx="9144000" cy="52322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</a:rPr>
              <a:t>Version of http://</a:t>
            </a:r>
            <a:r>
              <a:rPr lang="en-US" sz="1400" b="0" dirty="0" err="1">
                <a:solidFill>
                  <a:srgbClr val="000000"/>
                </a:solidFill>
              </a:rPr>
              <a:t>en.wikipedia.org</a:t>
            </a:r>
            <a:r>
              <a:rPr lang="en-US" sz="1400" b="0" dirty="0">
                <a:solidFill>
                  <a:srgbClr val="000000"/>
                </a:solidFill>
              </a:rPr>
              <a:t>/wiki/</a:t>
            </a:r>
            <a:r>
              <a:rPr lang="en-US" sz="1400" b="0" dirty="0" err="1">
                <a:solidFill>
                  <a:srgbClr val="000000"/>
                </a:solidFill>
              </a:rPr>
              <a:t>Peter_Christopherson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 smtClean="0">
                <a:solidFill>
                  <a:srgbClr val="000000"/>
                </a:solidFill>
              </a:rPr>
              <a:t>that was current on October 2 2010</a:t>
            </a:r>
          </a:p>
          <a:p>
            <a:r>
              <a:rPr lang="en-US" sz="1400" b="0" dirty="0" smtClean="0">
                <a:solidFill>
                  <a:srgbClr val="000000"/>
                </a:solidFill>
              </a:rPr>
              <a:t>http</a:t>
            </a:r>
            <a:r>
              <a:rPr lang="en-US" sz="1400" b="0" dirty="0">
                <a:solidFill>
                  <a:srgbClr val="000000"/>
                </a:solidFill>
              </a:rPr>
              <a:t>://</a:t>
            </a:r>
            <a:r>
              <a:rPr lang="en-US" sz="1400" b="0" dirty="0" err="1">
                <a:solidFill>
                  <a:srgbClr val="000000"/>
                </a:solidFill>
              </a:rPr>
              <a:t>en.wikipedia.org</a:t>
            </a:r>
            <a:r>
              <a:rPr lang="en-US" sz="1400" b="0" dirty="0">
                <a:solidFill>
                  <a:srgbClr val="000000"/>
                </a:solidFill>
              </a:rPr>
              <a:t>/w/</a:t>
            </a:r>
            <a:r>
              <a:rPr lang="en-US" sz="1400" b="0" dirty="0" err="1">
                <a:solidFill>
                  <a:srgbClr val="000000"/>
                </a:solidFill>
              </a:rPr>
              <a:t>index.php?title</a:t>
            </a:r>
            <a:r>
              <a:rPr lang="en-US" sz="1400" b="0" dirty="0">
                <a:solidFill>
                  <a:srgbClr val="000000"/>
                </a:solidFill>
              </a:rPr>
              <a:t>=</a:t>
            </a:r>
            <a:r>
              <a:rPr lang="en-US" sz="1400" b="0" dirty="0" err="1">
                <a:solidFill>
                  <a:srgbClr val="000000"/>
                </a:solidFill>
              </a:rPr>
              <a:t>Peter_Christopherson&amp;oldid</a:t>
            </a:r>
            <a:r>
              <a:rPr lang="en-US" sz="1400" b="0" dirty="0">
                <a:solidFill>
                  <a:srgbClr val="000000"/>
                </a:solidFill>
              </a:rPr>
              <a:t>=387987414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68" y="960120"/>
            <a:ext cx="7310265" cy="48920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2819400" y="2590800"/>
            <a:ext cx="1447800" cy="457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3429000"/>
            <a:ext cx="2895600" cy="762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53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ＭＳ Ｐゴシック" charset="-128"/>
                <a:cs typeface="ＭＳ Ｐゴシック" charset="-128"/>
              </a:rPr>
              <a:t>Old Representations are Lost Forever</a:t>
            </a: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747" name="Content Placeholder 6" descr="web_time_3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3948" r="-13948"/>
          <a:stretch>
            <a:fillRect/>
          </a:stretch>
        </p:blipFill>
        <p:spPr>
          <a:xfrm>
            <a:off x="1371600" y="1268413"/>
            <a:ext cx="7848600" cy="4449762"/>
          </a:xfrm>
        </p:spPr>
      </p:pic>
      <p:sp>
        <p:nvSpPr>
          <p:cNvPr id="4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62DCDE6-8DBB-F747-BF52-64898B066D33}" type="slidenum">
              <a:rPr lang="en-US" sz="1400" b="0">
                <a:solidFill>
                  <a:srgbClr val="000000"/>
                </a:solidFill>
              </a:rPr>
              <a:pPr algn="l"/>
              <a:t>11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Pockets </a:t>
            </a:r>
            <a:r>
              <a:rPr lang="en-US" dirty="0">
                <a:latin typeface="Arial"/>
                <a:cs typeface="Arial"/>
              </a:rPr>
              <a:t>of Persistence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371600"/>
            <a:ext cx="3505200" cy="4191000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2000" b="0" dirty="0">
                <a:solidFill>
                  <a:srgbClr val="000000"/>
                </a:solidFill>
              </a:rPr>
              <a:t>How to achieve the ability to:</a:t>
            </a:r>
          </a:p>
          <a:p>
            <a:pPr algn="l"/>
            <a:endParaRPr lang="en-US" sz="2000" b="0" dirty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b="0" dirty="0">
                <a:solidFill>
                  <a:srgbClr val="000000"/>
                </a:solidFill>
              </a:rPr>
              <a:t>Persistently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Precisely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Seamlessly</a:t>
            </a:r>
            <a:endParaRPr lang="en-US" sz="2000" b="0" dirty="0">
              <a:solidFill>
                <a:srgbClr val="000000"/>
              </a:solidFill>
            </a:endParaRPr>
          </a:p>
          <a:p>
            <a:pPr algn="l"/>
            <a:endParaRPr lang="en-US" sz="2000" b="0" dirty="0">
              <a:solidFill>
                <a:srgbClr val="000000"/>
              </a:solidFill>
            </a:endParaRPr>
          </a:p>
          <a:p>
            <a:pPr algn="l"/>
            <a:r>
              <a:rPr lang="en-US" sz="2000" b="0" dirty="0">
                <a:solidFill>
                  <a:srgbClr val="000000"/>
                </a:solidFill>
              </a:rPr>
              <a:t>revisit the Web of the Past and the Web of the Now at some point in the </a:t>
            </a:r>
            <a:r>
              <a:rPr lang="en-US" sz="2000" b="0" dirty="0" smtClean="0">
                <a:solidFill>
                  <a:srgbClr val="000000"/>
                </a:solidFill>
              </a:rPr>
              <a:t>Future</a:t>
            </a: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257300" lvl="2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257300" lvl="2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14800" y="1371600"/>
            <a:ext cx="4800600" cy="4191000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2000" b="0" dirty="0" smtClean="0">
                <a:solidFill>
                  <a:srgbClr val="000000"/>
                </a:solidFill>
              </a:rPr>
              <a:t>This challenge exists for the entire web, but some communities actually care about addressing it:</a:t>
            </a:r>
          </a:p>
          <a:p>
            <a:pPr algn="l"/>
            <a:endParaRPr lang="en-US" sz="2000" b="0" dirty="0" smtClean="0">
              <a:solidFill>
                <a:srgbClr val="000000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scholarly communication,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legal publications,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journalism,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Wikipedia,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</a:rPr>
              <a:t>…</a:t>
            </a:r>
          </a:p>
          <a:p>
            <a:pPr algn="l"/>
            <a:endParaRPr lang="en-US" sz="2000" b="0" dirty="0" smtClean="0">
              <a:solidFill>
                <a:schemeClr val="tx1"/>
              </a:solidFill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257300" lvl="2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1257300" lvl="2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lvl="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55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Addressing the Link/Reference Rot Challenge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6610" y="1219200"/>
            <a:ext cx="8229600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Capture </a:t>
            </a:r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– Archive Pro-</a:t>
            </a:r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Actively</a:t>
            </a:r>
            <a:endParaRPr lang="en-US" sz="2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Arial"/>
                <a:cs typeface="Arial"/>
              </a:rPr>
              <a:t>On-demand archiving functionality provided by:</a:t>
            </a: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 algn="l">
              <a:buFont typeface="Arial"/>
              <a:buChar char="•"/>
            </a:pPr>
            <a:r>
              <a:rPr lang="en-US" sz="2000" b="0" dirty="0" err="1" smtClean="0">
                <a:solidFill>
                  <a:schemeClr val="tx1"/>
                </a:solidFill>
                <a:latin typeface="Arial"/>
                <a:cs typeface="Arial"/>
              </a:rPr>
              <a:t>archive.today</a:t>
            </a: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 algn="l">
              <a:buFont typeface="Arial"/>
              <a:buChar char="•"/>
            </a:pPr>
            <a:r>
              <a:rPr lang="en-US" sz="2000" b="0" dirty="0" err="1" smtClean="0">
                <a:solidFill>
                  <a:schemeClr val="tx1"/>
                </a:solidFill>
                <a:latin typeface="Arial"/>
                <a:cs typeface="Arial"/>
              </a:rPr>
              <a:t>Perma.cc</a:t>
            </a: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 algn="l">
              <a:buFont typeface="Arial"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Arial"/>
                <a:cs typeface="Arial"/>
              </a:rPr>
              <a:t>Internet </a:t>
            </a:r>
            <a:r>
              <a:rPr lang="en-US" sz="2000" b="0" dirty="0" err="1" smtClean="0">
                <a:solidFill>
                  <a:schemeClr val="tx1"/>
                </a:solidFill>
                <a:latin typeface="Arial"/>
                <a:cs typeface="Arial"/>
              </a:rPr>
              <a:t>Arcxhive</a:t>
            </a: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808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Addressing the Link/Reference Rot Challenge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6610" y="1219200"/>
            <a:ext cx="8229600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Reference Captures – Decorate Links</a:t>
            </a:r>
            <a:endParaRPr lang="en-US" sz="2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661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Reference Captures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by Decorating Links 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u="sng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Existing practice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 for linking to captures: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Link to URI of Capture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Lose Original URI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Lose Capture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Datetime</a:t>
            </a:r>
            <a:endParaRPr lang="en-US" sz="200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000" u="sng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Problems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 with existing practice: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Impossible to visit the original URI, if desired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Requires the permanent existence/uptime of the archive that holds the capture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One link rot problem replaced by another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  <a:buNone/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latin typeface="Arial"/>
              <a:ea typeface="ＭＳ Ｐゴシック" pitchFamily="-112" charset="-128"/>
              <a:cs typeface="Arial"/>
            </a:endParaRPr>
          </a:p>
          <a:p>
            <a:pPr lvl="1">
              <a:lnSpc>
                <a:spcPct val="90000"/>
              </a:lnSpc>
              <a:buNone/>
            </a:pPr>
            <a:endParaRPr lang="en-US" sz="2000" dirty="0" smtClean="0"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6119336"/>
            <a:ext cx="9144000" cy="73866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 sz="1400" b="0" dirty="0" smtClean="0">
              <a:solidFill>
                <a:schemeClr val="tx1"/>
              </a:solidFill>
            </a:endParaRPr>
          </a:p>
          <a:p>
            <a:r>
              <a:rPr lang="en-US" sz="1400" b="0" dirty="0" smtClean="0">
                <a:solidFill>
                  <a:schemeClr val="tx1"/>
                </a:solidFill>
              </a:rPr>
              <a:t>Van </a:t>
            </a:r>
            <a:r>
              <a:rPr lang="en-US" sz="1400" b="0" dirty="0" smtClean="0">
                <a:solidFill>
                  <a:schemeClr val="tx1"/>
                </a:solidFill>
              </a:rPr>
              <a:t>de </a:t>
            </a:r>
            <a:r>
              <a:rPr lang="en-US" sz="1400" b="0" dirty="0" err="1" smtClean="0">
                <a:solidFill>
                  <a:schemeClr val="tx1"/>
                </a:solidFill>
              </a:rPr>
              <a:t>Sompel</a:t>
            </a:r>
            <a:r>
              <a:rPr lang="en-US" sz="1400" b="0" dirty="0" smtClean="0">
                <a:solidFill>
                  <a:schemeClr val="tx1"/>
                </a:solidFill>
              </a:rPr>
              <a:t>, H. et al. (2013) Thoughts on referencing, linking, reference rot</a:t>
            </a:r>
          </a:p>
          <a:p>
            <a:r>
              <a:rPr lang="en-US" sz="1400" b="0" dirty="0" smtClean="0">
                <a:solidFill>
                  <a:srgbClr val="000000"/>
                </a:solidFill>
              </a:rPr>
              <a:t>http:</a:t>
            </a:r>
            <a:r>
              <a:rPr lang="en-US" sz="1400" b="0" dirty="0">
                <a:solidFill>
                  <a:srgbClr val="000000"/>
                </a:solidFill>
              </a:rPr>
              <a:t>/</a:t>
            </a:r>
            <a:r>
              <a:rPr lang="en-US" sz="1400" b="0" dirty="0" smtClean="0">
                <a:solidFill>
                  <a:srgbClr val="000000"/>
                </a:solidFill>
              </a:rPr>
              <a:t>/</a:t>
            </a:r>
            <a:r>
              <a:rPr lang="en-US" sz="1400" b="0" dirty="0" err="1" smtClean="0">
                <a:solidFill>
                  <a:srgbClr val="000000"/>
                </a:solidFill>
              </a:rPr>
              <a:t>mementoweb.org</a:t>
            </a:r>
            <a:r>
              <a:rPr lang="en-US" sz="1400" b="0" dirty="0" smtClean="0">
                <a:solidFill>
                  <a:srgbClr val="000000"/>
                </a:solidFill>
              </a:rPr>
              <a:t>/missing-link/</a:t>
            </a:r>
            <a:endParaRPr lang="en-US" sz="1400" b="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9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1661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Hacking Original URI, Capture </a:t>
            </a:r>
            <a:r>
              <a:rPr lang="en-US" dirty="0" err="1" smtClean="0">
                <a:latin typeface="Arial"/>
                <a:cs typeface="Arial"/>
              </a:rPr>
              <a:t>Datetime</a:t>
            </a:r>
            <a:r>
              <a:rPr lang="en-US" dirty="0" smtClean="0">
                <a:latin typeface="Arial"/>
                <a:cs typeface="Arial"/>
              </a:rPr>
              <a:t> from Capture URI?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996177"/>
              </p:ext>
            </p:extLst>
          </p:nvPr>
        </p:nvGraphicFramePr>
        <p:xfrm>
          <a:off x="228600" y="1397000"/>
          <a:ext cx="8610600" cy="291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0"/>
                <a:gridCol w="1524000"/>
                <a:gridCol w="1447800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URI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of Capture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Original URI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Datetime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https://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web.archive.org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/web/20140214233752/https://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www.mummify.it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https://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archive.today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eAETp</a:t>
                      </a:r>
                      <a:endParaRPr lang="en-US" sz="1800" b="0" i="1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http://</a:t>
                      </a:r>
                      <a:r>
                        <a:rPr lang="en-US" sz="18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perma.cc</a:t>
                      </a:r>
                      <a:r>
                        <a:rPr lang="en-US" sz="18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/4RH7-999Q?type=source</a:t>
                      </a: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http://</a:t>
                      </a: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en.wikipedia.org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/w/</a:t>
                      </a: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index.php?title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=Coil_(band)&amp;</a:t>
                      </a: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oldid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=388321480</a:t>
                      </a: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128282" marR="128282" marT="64140" marB="6414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80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1661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Using Capture URI to find Captures in Other Web Archives?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68" y="978408"/>
            <a:ext cx="7310264" cy="48920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388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91661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Using Capture URI to find Captures in Other Web Archives?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68" y="978408"/>
            <a:ext cx="7310264" cy="48920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976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Reference Captures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by Decorating Links  </a:t>
            </a:r>
            <a:endParaRPr lang="en-US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u="sng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Desired practice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 for linking to captures is to annotate the link so it conveys: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URI of Capture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Original URI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Capture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Datetime</a:t>
            </a:r>
            <a:endParaRPr lang="en-US" sz="200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000" u="sng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Link </a:t>
            </a:r>
            <a:r>
              <a:rPr lang="en-US" sz="2000" u="sng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decoration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supports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fallback to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other archives: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Original URI allows finding captures in all web archives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Capture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Datetime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 allows finding an appropriate capture in all web archives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Original URI and Capture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Datetime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 allows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automatic access to an appropriate capture in all web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archives (see Access)</a:t>
            </a:r>
            <a:endParaRPr lang="en-US" sz="200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lvl="1">
              <a:lnSpc>
                <a:spcPct val="9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lvl="1">
              <a:lnSpc>
                <a:spcPct val="9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  <a:buNone/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latin typeface="Arial"/>
              <a:ea typeface="ＭＳ Ｐゴシック" pitchFamily="-112" charset="-128"/>
              <a:cs typeface="Arial"/>
            </a:endParaRPr>
          </a:p>
          <a:p>
            <a:pPr lvl="1">
              <a:lnSpc>
                <a:spcPct val="90000"/>
              </a:lnSpc>
              <a:buNone/>
            </a:pPr>
            <a:endParaRPr lang="en-US" sz="2000" dirty="0" smtClean="0">
              <a:latin typeface="Arial"/>
              <a:ea typeface="ＭＳ Ｐゴシック" pitchFamily="-112" charset="-128"/>
              <a:cs typeface="Arial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6119336"/>
            <a:ext cx="9144000" cy="73866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 sz="1400" b="0" dirty="0" smtClean="0">
              <a:solidFill>
                <a:srgbClr val="000000"/>
              </a:solidFill>
            </a:endParaRPr>
          </a:p>
          <a:p>
            <a:r>
              <a:rPr lang="en-US" sz="1400" b="0" dirty="0" smtClean="0">
                <a:solidFill>
                  <a:srgbClr val="000000"/>
                </a:solidFill>
              </a:rPr>
              <a:t>http</a:t>
            </a:r>
            <a:r>
              <a:rPr lang="en-US" sz="1400" b="0" dirty="0" smtClean="0">
                <a:solidFill>
                  <a:srgbClr val="000000"/>
                </a:solidFill>
              </a:rPr>
              <a:t>:</a:t>
            </a:r>
            <a:r>
              <a:rPr lang="en-US" sz="1400" b="0" dirty="0">
                <a:solidFill>
                  <a:srgbClr val="000000"/>
                </a:solidFill>
              </a:rPr>
              <a:t>/</a:t>
            </a:r>
            <a:r>
              <a:rPr lang="en-US" sz="1400" b="0" dirty="0" smtClean="0">
                <a:solidFill>
                  <a:srgbClr val="000000"/>
                </a:solidFill>
              </a:rPr>
              <a:t>/</a:t>
            </a:r>
            <a:r>
              <a:rPr lang="en-US" sz="1400" b="0" dirty="0" err="1" smtClean="0">
                <a:solidFill>
                  <a:srgbClr val="000000"/>
                </a:solidFill>
              </a:rPr>
              <a:t>robustlinkls.mementoweb.org</a:t>
            </a:r>
            <a:r>
              <a:rPr lang="en-US" sz="1400" b="0" dirty="0" smtClean="0">
                <a:solidFill>
                  <a:srgbClr val="000000"/>
                </a:solidFill>
              </a:rPr>
              <a:t>/</a:t>
            </a:r>
            <a:r>
              <a:rPr lang="en-US" sz="1400" b="0" dirty="0" smtClean="0">
                <a:solidFill>
                  <a:srgbClr val="000000"/>
                </a:solidFill>
              </a:rPr>
              <a:t>motivation/</a:t>
            </a:r>
          </a:p>
          <a:p>
            <a:endParaRPr lang="en-US" sz="1400" b="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8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Link Decoration Proposal using HTML5 data- attributes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661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1268413"/>
            <a:ext cx="7848600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Augment a link with information that increases robustness:</a:t>
            </a: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URI-R – the key in all archives</a:t>
            </a: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URI-M - the specific version resource intended by the link</a:t>
            </a: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Link date – to indicate the state of URI-R intended by the link</a:t>
            </a: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Current implementation - Uses HTML5 extension mechanism that allows for </a:t>
            </a:r>
            <a:r>
              <a:rPr lang="en-US" sz="2000" b="0" kern="0" dirty="0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data-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 attributes:</a:t>
            </a: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data-</a:t>
            </a:r>
            <a:r>
              <a:rPr lang="en-US" sz="2000" b="0" kern="0" dirty="0" err="1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originalurl</a:t>
            </a:r>
            <a:r>
              <a:rPr lang="en-US" sz="2000" b="0" kern="0" dirty="0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– for URI-R</a:t>
            </a: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data-</a:t>
            </a:r>
            <a:r>
              <a:rPr lang="en-US" sz="2000" b="0" kern="0" dirty="0" err="1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versionurl</a:t>
            </a:r>
            <a:r>
              <a:rPr lang="en-US" sz="2000" b="0" kern="0" dirty="0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– for URI-M</a:t>
            </a: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data-</a:t>
            </a:r>
            <a:r>
              <a:rPr lang="en-US" sz="2000" b="0" kern="0" dirty="0" err="1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versiondate</a:t>
            </a:r>
            <a:r>
              <a:rPr lang="en-US" sz="2000" b="0" kern="0" dirty="0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– for the date</a:t>
            </a: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55000"/>
              <a:buFontTx/>
              <a:buChar char="o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55000"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</a:rPr>
              <a:t>http:/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</a:rPr>
              <a:t>robustlinks.mementoweb.org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smtClean="0">
                <a:solidFill>
                  <a:schemeClr val="tx1"/>
                </a:solidFill>
              </a:rPr>
              <a:t>spec/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9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Link Decoration Proposal using HTML5 data- attributes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447800"/>
            <a:ext cx="274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</a:rPr>
              <a:t>&lt;a </a:t>
            </a:r>
            <a:r>
              <a:rPr lang="en-US" sz="1800" b="0" dirty="0" err="1" smtClean="0">
                <a:solidFill>
                  <a:schemeClr val="tx1"/>
                </a:solidFill>
              </a:rPr>
              <a:t>href</a:t>
            </a:r>
            <a:r>
              <a:rPr lang="en-US" sz="1800" b="0" dirty="0" smtClean="0">
                <a:solidFill>
                  <a:schemeClr val="tx1"/>
                </a:solidFill>
              </a:rPr>
              <a:t>=“http://dl00.org”&gt;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782669"/>
            <a:ext cx="5009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</a:rPr>
              <a:t>&lt;a </a:t>
            </a:r>
            <a:r>
              <a:rPr lang="en-US" sz="1800" b="0" dirty="0" err="1" smtClean="0">
                <a:solidFill>
                  <a:schemeClr val="tx1"/>
                </a:solidFill>
              </a:rPr>
              <a:t>href</a:t>
            </a:r>
            <a:r>
              <a:rPr lang="en-US" sz="1800" b="0" dirty="0" smtClean="0">
                <a:solidFill>
                  <a:schemeClr val="tx1"/>
                </a:solidFill>
              </a:rPr>
              <a:t>=http://dl00.org </a:t>
            </a:r>
          </a:p>
          <a:p>
            <a:pPr algn="l"/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</a:rPr>
              <a:t>    data-</a:t>
            </a:r>
            <a:r>
              <a:rPr lang="en-US" sz="1800" b="0" dirty="0" err="1" smtClean="0">
                <a:solidFill>
                  <a:schemeClr val="tx1"/>
                </a:solidFill>
              </a:rPr>
              <a:t>versiondate</a:t>
            </a:r>
            <a:r>
              <a:rPr lang="en-US" sz="1800" b="0" dirty="0" smtClean="0">
                <a:solidFill>
                  <a:schemeClr val="tx1"/>
                </a:solidFill>
              </a:rPr>
              <a:t>=</a:t>
            </a:r>
            <a:r>
              <a:rPr lang="en-US" sz="1800" b="0" dirty="0" smtClean="0">
                <a:solidFill>
                  <a:schemeClr val="tx1"/>
                </a:solidFill>
              </a:rPr>
              <a:t>“2000-06-21T20:00:00Z”&gt;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4410670"/>
            <a:ext cx="8533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</a:rPr>
              <a:t>&lt;a </a:t>
            </a:r>
            <a:r>
              <a:rPr lang="en-US" sz="1800" b="0" dirty="0" err="1" smtClean="0">
                <a:solidFill>
                  <a:schemeClr val="tx1"/>
                </a:solidFill>
              </a:rPr>
              <a:t>href</a:t>
            </a:r>
            <a:r>
              <a:rPr lang="en-US" sz="1800" b="0" dirty="0" smtClean="0">
                <a:solidFill>
                  <a:schemeClr val="tx1"/>
                </a:solidFill>
              </a:rPr>
              <a:t>=http://dl00.org </a:t>
            </a:r>
          </a:p>
          <a:p>
            <a:pPr algn="l"/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</a:rPr>
              <a:t>    data-</a:t>
            </a:r>
            <a:r>
              <a:rPr lang="en-US" sz="1800" b="0" dirty="0" err="1" smtClean="0">
                <a:solidFill>
                  <a:schemeClr val="tx1"/>
                </a:solidFill>
              </a:rPr>
              <a:t>versiondate</a:t>
            </a:r>
            <a:r>
              <a:rPr lang="en-US" sz="1800" b="0" dirty="0" smtClean="0">
                <a:solidFill>
                  <a:schemeClr val="tx1"/>
                </a:solidFill>
              </a:rPr>
              <a:t>=</a:t>
            </a:r>
            <a:r>
              <a:rPr lang="en-US" sz="1800" b="0" dirty="0" smtClean="0">
                <a:solidFill>
                  <a:schemeClr val="tx1"/>
                </a:solidFill>
              </a:rPr>
              <a:t>“2000-06-21T20:00:00Z”</a:t>
            </a:r>
          </a:p>
          <a:p>
            <a:pPr algn="l"/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</a:rPr>
              <a:t>    data-</a:t>
            </a:r>
            <a:r>
              <a:rPr lang="en-US" sz="1800" b="0" dirty="0" err="1" smtClean="0">
                <a:solidFill>
                  <a:schemeClr val="tx1"/>
                </a:solidFill>
              </a:rPr>
              <a:t>versionurl</a:t>
            </a:r>
            <a:r>
              <a:rPr lang="en-US" sz="1800" b="0" dirty="0" smtClean="0">
                <a:solidFill>
                  <a:schemeClr val="tx1"/>
                </a:solidFill>
              </a:rPr>
              <a:t>=“http://</a:t>
            </a:r>
            <a:r>
              <a:rPr lang="en-US" sz="1800" b="0" dirty="0" err="1" smtClean="0">
                <a:solidFill>
                  <a:schemeClr val="tx1"/>
                </a:solidFill>
              </a:rPr>
              <a:t>web.archive.org</a:t>
            </a:r>
            <a:r>
              <a:rPr lang="en-US" sz="1800" b="0" dirty="0" smtClean="0">
                <a:solidFill>
                  <a:schemeClr val="tx1"/>
                </a:solidFill>
              </a:rPr>
              <a:t>/20060621183421/http://www.dl00.org”&gt;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</a:rPr>
              <a:t>http:/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</a:rPr>
              <a:t>robustlinks.mementoweb.org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smtClean="0">
                <a:solidFill>
                  <a:schemeClr val="tx1"/>
                </a:solidFill>
              </a:rPr>
              <a:t>spec/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26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But … Archived/Version Resources Exist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4819" name="Content Placeholder 3" descr="web_time_4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2119" r="-12119"/>
          <a:stretch>
            <a:fillRect/>
          </a:stretch>
        </p:blipFill>
        <p:spPr>
          <a:xfrm>
            <a:off x="76200" y="1268413"/>
            <a:ext cx="7848600" cy="4449762"/>
          </a:xfrm>
        </p:spPr>
      </p:pic>
      <p:pic>
        <p:nvPicPr>
          <p:cNvPr id="34820" name="Picture 5" descr="web_time_4bi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3275" y="2073275"/>
            <a:ext cx="1304925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62DCDE6-8DBB-F747-BF52-64898B066D33}" type="slidenum">
              <a:rPr lang="en-US" sz="1400" b="0">
                <a:solidFill>
                  <a:srgbClr val="000000"/>
                </a:solidFill>
              </a:rPr>
              <a:pPr algn="l"/>
              <a:t>12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Link Decoration Proposal using HTML5 data- attributes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447800"/>
            <a:ext cx="741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</a:rPr>
              <a:t>&lt;a </a:t>
            </a:r>
            <a:r>
              <a:rPr lang="en-US" sz="1800" b="0" dirty="0" err="1" smtClean="0">
                <a:solidFill>
                  <a:schemeClr val="tx1"/>
                </a:solidFill>
              </a:rPr>
              <a:t>href</a:t>
            </a:r>
            <a:r>
              <a:rPr lang="en-US" sz="1800" b="0" dirty="0" smtClean="0">
                <a:solidFill>
                  <a:schemeClr val="tx1"/>
                </a:solidFill>
              </a:rPr>
              <a:t>=“</a:t>
            </a:r>
            <a:r>
              <a:rPr lang="en-US" sz="1800" b="0" dirty="0">
                <a:solidFill>
                  <a:schemeClr val="tx1"/>
                </a:solidFill>
              </a:rPr>
              <a:t>http://</a:t>
            </a:r>
            <a:r>
              <a:rPr lang="en-US" sz="1800" b="0" dirty="0" err="1">
                <a:solidFill>
                  <a:schemeClr val="tx1"/>
                </a:solidFill>
              </a:rPr>
              <a:t>web.archive.org</a:t>
            </a:r>
            <a:r>
              <a:rPr lang="en-US" sz="1800" b="0" dirty="0">
                <a:solidFill>
                  <a:schemeClr val="tx1"/>
                </a:solidFill>
              </a:rPr>
              <a:t>/20060621183421/http://www.dl00.org</a:t>
            </a:r>
            <a:r>
              <a:rPr lang="en-US" sz="1800" b="0" dirty="0" smtClean="0">
                <a:solidFill>
                  <a:schemeClr val="tx1"/>
                </a:solidFill>
              </a:rPr>
              <a:t>”&gt;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782669"/>
            <a:ext cx="7276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</a:rPr>
              <a:t>&lt;a </a:t>
            </a:r>
            <a:r>
              <a:rPr lang="en-US" sz="1800" b="0" dirty="0" err="1" smtClean="0">
                <a:solidFill>
                  <a:schemeClr val="tx1"/>
                </a:solidFill>
              </a:rPr>
              <a:t>href</a:t>
            </a:r>
            <a:r>
              <a:rPr lang="en-US" sz="1800" b="0" dirty="0" smtClean="0">
                <a:solidFill>
                  <a:schemeClr val="tx1"/>
                </a:solidFill>
              </a:rPr>
              <a:t>=“</a:t>
            </a:r>
            <a:r>
              <a:rPr lang="en-US" sz="1800" b="0" dirty="0">
                <a:solidFill>
                  <a:schemeClr val="tx1"/>
                </a:solidFill>
              </a:rPr>
              <a:t>http://</a:t>
            </a:r>
            <a:r>
              <a:rPr lang="en-US" sz="1800" b="0" dirty="0" err="1">
                <a:solidFill>
                  <a:schemeClr val="tx1"/>
                </a:solidFill>
              </a:rPr>
              <a:t>web.archive.org</a:t>
            </a:r>
            <a:r>
              <a:rPr lang="en-US" sz="1800" b="0" dirty="0">
                <a:solidFill>
                  <a:schemeClr val="tx1"/>
                </a:solidFill>
              </a:rPr>
              <a:t>/20060621183421/http://www.dl00.org</a:t>
            </a:r>
            <a:r>
              <a:rPr lang="en-US" sz="1800" b="0" dirty="0" smtClean="0">
                <a:solidFill>
                  <a:schemeClr val="tx1"/>
                </a:solidFill>
              </a:rPr>
              <a:t>” </a:t>
            </a:r>
          </a:p>
          <a:p>
            <a:pPr algn="l"/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</a:rPr>
              <a:t>    data-</a:t>
            </a:r>
            <a:r>
              <a:rPr lang="en-US" sz="1800" b="0" dirty="0" err="1" smtClean="0">
                <a:solidFill>
                  <a:schemeClr val="tx1"/>
                </a:solidFill>
              </a:rPr>
              <a:t>originalurl</a:t>
            </a:r>
            <a:r>
              <a:rPr lang="en-US" sz="1800" b="0" dirty="0" smtClean="0">
                <a:solidFill>
                  <a:schemeClr val="tx1"/>
                </a:solidFill>
              </a:rPr>
              <a:t>=“http://dl00.org”&gt;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4410670"/>
            <a:ext cx="5009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</a:rPr>
              <a:t>&lt;a </a:t>
            </a:r>
            <a:r>
              <a:rPr lang="en-US" sz="1800" b="0" dirty="0" err="1" smtClean="0">
                <a:solidFill>
                  <a:schemeClr val="tx1"/>
                </a:solidFill>
              </a:rPr>
              <a:t>href</a:t>
            </a:r>
            <a:r>
              <a:rPr lang="en-US" sz="1800" b="0" dirty="0" smtClean="0">
                <a:solidFill>
                  <a:schemeClr val="tx1"/>
                </a:solidFill>
              </a:rPr>
              <a:t>=“http://dl00.org” </a:t>
            </a:r>
          </a:p>
          <a:p>
            <a:pPr algn="l"/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</a:rPr>
              <a:t>    data-</a:t>
            </a:r>
            <a:r>
              <a:rPr lang="en-US" sz="1800" b="0" dirty="0" err="1" smtClean="0">
                <a:solidFill>
                  <a:schemeClr val="tx1"/>
                </a:solidFill>
              </a:rPr>
              <a:t>originalurl</a:t>
            </a:r>
            <a:r>
              <a:rPr lang="en-US" sz="1800" b="0" dirty="0" smtClean="0">
                <a:solidFill>
                  <a:schemeClr val="tx1"/>
                </a:solidFill>
              </a:rPr>
              <a:t>=“</a:t>
            </a:r>
            <a:r>
              <a:rPr lang="en-US" sz="1800" b="0" dirty="0">
                <a:solidFill>
                  <a:schemeClr val="tx1"/>
                </a:solidFill>
              </a:rPr>
              <a:t>http://dl00.org</a:t>
            </a:r>
            <a:r>
              <a:rPr lang="en-US" sz="1800" b="0" dirty="0" smtClean="0">
                <a:solidFill>
                  <a:schemeClr val="tx1"/>
                </a:solidFill>
              </a:rPr>
              <a:t>”</a:t>
            </a:r>
          </a:p>
          <a:p>
            <a:pPr algn="l"/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</a:rPr>
              <a:t>    data-</a:t>
            </a:r>
            <a:r>
              <a:rPr lang="en-US" sz="1800" b="0" dirty="0" err="1" smtClean="0">
                <a:solidFill>
                  <a:schemeClr val="tx1"/>
                </a:solidFill>
              </a:rPr>
              <a:t>versiondate</a:t>
            </a:r>
            <a:r>
              <a:rPr lang="en-US" sz="1800" b="0" dirty="0" smtClean="0">
                <a:solidFill>
                  <a:schemeClr val="tx1"/>
                </a:solidFill>
              </a:rPr>
              <a:t>=“</a:t>
            </a:r>
            <a:r>
              <a:rPr lang="en-US" sz="1800" b="0" dirty="0">
                <a:solidFill>
                  <a:schemeClr val="tx1"/>
                </a:solidFill>
              </a:rPr>
              <a:t>2000-06-21T20:00:00Z</a:t>
            </a:r>
            <a:r>
              <a:rPr lang="en-US" sz="1800" b="0" dirty="0" smtClean="0">
                <a:solidFill>
                  <a:schemeClr val="tx1"/>
                </a:solidFill>
              </a:rPr>
              <a:t>”&gt;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But What if I Didn’t Make a Capture???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661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1268413"/>
            <a:ext cx="7848600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Introduce page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date from </a:t>
            </a:r>
            <a:r>
              <a:rPr lang="en-US" sz="2000" b="0" kern="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schema.org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 </a:t>
            </a:r>
            <a:r>
              <a:rPr lang="en-US" sz="2000" b="0" kern="0" dirty="0" err="1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itemprop</a:t>
            </a:r>
            <a:r>
              <a:rPr lang="en-US" sz="2000" b="0" kern="0" dirty="0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=“</a:t>
            </a:r>
            <a:r>
              <a:rPr lang="en-US" sz="2000" b="0" kern="0" dirty="0" err="1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datePublished</a:t>
            </a:r>
            <a:r>
              <a:rPr lang="en-US" sz="2000" b="0" kern="0" dirty="0" smtClean="0">
                <a:solidFill>
                  <a:srgbClr val="000000"/>
                </a:solidFill>
                <a:latin typeface="Courier"/>
                <a:ea typeface="ＭＳ Ｐゴシック" pitchFamily="-112" charset="-128"/>
                <a:cs typeface="Courier"/>
              </a:rPr>
              <a:t>”</a:t>
            </a: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Suddenly all old links can be dereferenced subject to time using Memento infrastructure</a:t>
            </a:r>
          </a:p>
          <a:p>
            <a:pPr marL="34290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With browser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extension (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Memento for Chrome) using HTTP </a:t>
            </a:r>
            <a:r>
              <a:rPr lang="en-US" sz="2000" b="0" kern="0" dirty="0" err="1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datetime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 negotiation</a:t>
            </a:r>
          </a:p>
          <a:p>
            <a:pPr marL="34290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rial"/>
                <a:ea typeface="ＭＳ Ｐゴシック" pitchFamily="-112" charset="-128"/>
                <a:cs typeface="Arial"/>
              </a:rPr>
              <a:t>Without browser extension, only JavaScript, using the Memento Aggregator API</a:t>
            </a:r>
          </a:p>
          <a:p>
            <a:pPr marL="34290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800100" lvl="1" indent="-342900" algn="l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sz="2000" b="0" kern="0" dirty="0" smtClean="0">
              <a:solidFill>
                <a:srgbClr val="000000"/>
              </a:solidFill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55000"/>
              <a:buFontTx/>
              <a:buChar char="o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55000"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ＭＳ Ｐゴシック" pitchFamily="-112" charset="-128"/>
              <a:cs typeface="Arial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</a:rPr>
              <a:t>http:/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</a:rPr>
              <a:t>robustlinks.mementoweb.org</a:t>
            </a:r>
            <a:r>
              <a:rPr lang="en-US" sz="2000" b="0" dirty="0" smtClean="0">
                <a:solidFill>
                  <a:schemeClr val="tx1"/>
                </a:solidFill>
              </a:rPr>
              <a:t>/demo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8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Pointers</a:t>
            </a: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122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9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Pointers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077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Courier" charset="0"/>
                <a:cs typeface="Arial"/>
              </a:rPr>
              <a:t>RFC </a:t>
            </a:r>
            <a:r>
              <a:rPr lang="en-US" sz="2000" dirty="0" smtClean="0">
                <a:latin typeface="Arial"/>
                <a:ea typeface="Courier" charset="0"/>
                <a:cs typeface="Arial"/>
              </a:rPr>
              <a:t>7089 -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http://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tools.ietf.org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/html/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rfc7089 (text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version), http://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www.mementoweb.org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/guide/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rfc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/ (HTML version) </a:t>
            </a:r>
            <a:r>
              <a:rPr lang="en-US" sz="2000" dirty="0" smtClean="0">
                <a:latin typeface="Arial"/>
                <a:ea typeface="Courier" charset="0"/>
                <a:cs typeface="Arial"/>
              </a:rPr>
              <a:t> </a:t>
            </a:r>
          </a:p>
          <a:p>
            <a:r>
              <a:rPr lang="en-US" sz="2000" dirty="0">
                <a:latin typeface="Arial"/>
                <a:ea typeface="Courier" charset="0"/>
                <a:cs typeface="Arial"/>
              </a:rPr>
              <a:t>Memento Aggregator APIs http://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timetravel.mementoweb.org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/guide/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api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/</a:t>
            </a:r>
          </a:p>
          <a:p>
            <a:r>
              <a:rPr lang="en-US" sz="2000" dirty="0">
                <a:latin typeface="Arial"/>
                <a:ea typeface="Courier" charset="0"/>
                <a:cs typeface="Arial"/>
              </a:rPr>
              <a:t>Robust Links spec http://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robustlinks.mementoweb.org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/spec</a:t>
            </a:r>
            <a:r>
              <a:rPr lang="en-US" sz="2000" dirty="0" smtClean="0">
                <a:latin typeface="Arial"/>
                <a:ea typeface="Courier" charset="0"/>
                <a:cs typeface="Arial"/>
              </a:rPr>
              <a:t>/</a:t>
            </a:r>
            <a:endParaRPr lang="en-US" sz="2000" dirty="0" smtClean="0">
              <a:latin typeface="Arial"/>
              <a:ea typeface="Courier" charset="0"/>
              <a:cs typeface="Arial"/>
            </a:endParaRPr>
          </a:p>
          <a:p>
            <a:r>
              <a:rPr lang="en-US" sz="2000" dirty="0" smtClean="0">
                <a:latin typeface="Arial"/>
                <a:ea typeface="Courier" charset="0"/>
                <a:cs typeface="Arial"/>
              </a:rPr>
              <a:t>Memento </a:t>
            </a:r>
            <a:r>
              <a:rPr lang="en-US" sz="2000" dirty="0" err="1" smtClean="0">
                <a:latin typeface="Arial"/>
                <a:ea typeface="Courier" charset="0"/>
                <a:cs typeface="Arial"/>
              </a:rPr>
              <a:t>GitHub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 </a:t>
            </a:r>
            <a:r>
              <a:rPr lang="en-US" sz="2000" dirty="0" smtClean="0">
                <a:latin typeface="Arial"/>
                <a:ea typeface="Courier" charset="0"/>
                <a:cs typeface="Arial"/>
              </a:rPr>
              <a:t>projects - 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https://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github.com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/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mementoweb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/</a:t>
            </a:r>
            <a:endParaRPr lang="en-US" sz="2000" dirty="0" smtClean="0">
              <a:latin typeface="Arial"/>
              <a:ea typeface="Courier" charset="0"/>
              <a:cs typeface="Arial"/>
            </a:endParaRPr>
          </a:p>
          <a:p>
            <a:r>
              <a:rPr lang="en-US" sz="2000" dirty="0">
                <a:latin typeface="Arial"/>
                <a:ea typeface="Courier" charset="0"/>
                <a:cs typeface="Arial"/>
              </a:rPr>
              <a:t>Information on 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TimeGates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 and 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TimeMaps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 for major systems - http://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mementoweb.org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/depot/</a:t>
            </a:r>
          </a:p>
          <a:p>
            <a:r>
              <a:rPr lang="en-US" sz="2000" dirty="0" smtClean="0">
                <a:latin typeface="Arial"/>
                <a:ea typeface="Courier" charset="0"/>
                <a:cs typeface="Arial"/>
              </a:rPr>
              <a:t>Client </a:t>
            </a:r>
            <a:r>
              <a:rPr lang="en-US" sz="2000" dirty="0" smtClean="0">
                <a:latin typeface="Arial"/>
                <a:ea typeface="Courier" charset="0"/>
                <a:cs typeface="Arial"/>
              </a:rPr>
              <a:t>and Server software and tools - http://</a:t>
            </a:r>
            <a:r>
              <a:rPr lang="en-US" sz="2000" dirty="0" err="1" smtClean="0">
                <a:latin typeface="Arial"/>
                <a:ea typeface="Courier" charset="0"/>
                <a:cs typeface="Arial"/>
              </a:rPr>
              <a:t>mementoweb.org</a:t>
            </a:r>
            <a:r>
              <a:rPr lang="en-US" sz="2000" dirty="0" smtClean="0">
                <a:latin typeface="Arial"/>
                <a:ea typeface="Courier" charset="0"/>
                <a:cs typeface="Arial"/>
              </a:rPr>
              <a:t>/tools/</a:t>
            </a:r>
          </a:p>
          <a:p>
            <a:r>
              <a:rPr lang="en-US" sz="2000" dirty="0" smtClean="0">
                <a:latin typeface="Arial"/>
                <a:ea typeface="Courier" charset="0"/>
                <a:cs typeface="Arial"/>
              </a:rPr>
              <a:t>Memento 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Development List - http://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groups.google.com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/group/memento-</a:t>
            </a:r>
            <a:r>
              <a:rPr lang="en-US" sz="2000" dirty="0" err="1">
                <a:latin typeface="Arial"/>
                <a:ea typeface="Courier" charset="0"/>
                <a:cs typeface="Arial"/>
              </a:rPr>
              <a:t>dev</a:t>
            </a:r>
            <a:r>
              <a:rPr lang="en-US" sz="2000" dirty="0">
                <a:latin typeface="Arial"/>
                <a:ea typeface="Courier" charset="0"/>
                <a:cs typeface="Arial"/>
              </a:rPr>
              <a:t>/</a:t>
            </a:r>
          </a:p>
          <a:p>
            <a:endParaRPr lang="en-US" sz="2000" dirty="0">
              <a:latin typeface="Arial"/>
              <a:ea typeface="Courier" charset="0"/>
              <a:cs typeface="Arial"/>
            </a:endParaRPr>
          </a:p>
          <a:p>
            <a:endParaRPr lang="en-US" sz="2000" dirty="0" smtClean="0">
              <a:latin typeface="Arial"/>
              <a:ea typeface="Courier" charset="0"/>
              <a:cs typeface="Arial"/>
            </a:endParaRPr>
          </a:p>
        </p:txBody>
      </p:sp>
      <p:sp>
        <p:nvSpPr>
          <p:cNvPr id="22533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9457F6E0-ABAC-2E4C-AA7A-8198AACE5A6A}" type="slidenum">
              <a:rPr lang="en-US" sz="1400" b="0">
                <a:solidFill>
                  <a:srgbClr val="000000"/>
                </a:solidFill>
              </a:rPr>
              <a:pPr algn="l"/>
              <a:t>123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99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Experience and Enable Time Travel</a:t>
            </a: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124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3" name="Picture 2" descr="experience_web_time_trav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7" y="1861198"/>
            <a:ext cx="4110287" cy="274320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4" name="Picture 3" descr="mediawik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56" y="1861198"/>
            <a:ext cx="4110289" cy="2743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8600" y="5172045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http:/</a:t>
            </a:r>
            <a:r>
              <a:rPr lang="en-US" sz="2000" b="0" dirty="0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bit.ly</a:t>
            </a:r>
            <a:r>
              <a:rPr lang="en-US" sz="2000" b="0" dirty="0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/memento-for-chrome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0600" y="5172045"/>
            <a:ext cx="411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http:/</a:t>
            </a:r>
            <a:r>
              <a:rPr lang="en-US" sz="2000" b="0" dirty="0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bit.ly</a:t>
            </a:r>
            <a:r>
              <a:rPr lang="en-US" sz="2000" b="0" dirty="0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/memento-for-</a:t>
            </a:r>
            <a:r>
              <a:rPr lang="en-US" sz="2000" b="0" dirty="0" err="1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mediawiki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429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953000" y="1981200"/>
            <a:ext cx="3810000" cy="3352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GB" sz="2600" b="0" dirty="0" smtClean="0">
                <a:solidFill>
                  <a:srgbClr val="000000"/>
                </a:solidFill>
                <a:latin typeface="Arial" pitchFamily="-109" charset="0"/>
              </a:rPr>
              <a:t>http://</a:t>
            </a:r>
            <a:r>
              <a:rPr lang="en-GB" sz="2600" b="0" dirty="0" err="1" smtClean="0">
                <a:solidFill>
                  <a:srgbClr val="000000"/>
                </a:solidFill>
                <a:latin typeface="Arial" pitchFamily="-109" charset="0"/>
              </a:rPr>
              <a:t>mementoweb.org</a:t>
            </a:r>
            <a:r>
              <a:rPr lang="en-GB" sz="2600" b="0" dirty="0" smtClean="0">
                <a:solidFill>
                  <a:srgbClr val="000000"/>
                </a:solidFill>
                <a:latin typeface="Arial" pitchFamily="-109" charset="0"/>
              </a:rPr>
              <a:t>/</a:t>
            </a:r>
          </a:p>
          <a:p>
            <a:pPr>
              <a:defRPr/>
            </a:pPr>
            <a:endParaRPr lang="en-GB" sz="2200" b="0" dirty="0" smtClean="0">
              <a:solidFill>
                <a:srgbClr val="000000"/>
              </a:solidFill>
              <a:latin typeface="Arial" pitchFamily="-109" charset="0"/>
            </a:endParaRPr>
          </a:p>
          <a:p>
            <a:pPr>
              <a:defRPr/>
            </a:pPr>
            <a:endParaRPr lang="en-GB" sz="2200" b="0" dirty="0" smtClean="0">
              <a:solidFill>
                <a:srgbClr val="000000"/>
              </a:solidFill>
              <a:latin typeface="Arial" pitchFamily="-109" charset="0"/>
            </a:endParaRPr>
          </a:p>
          <a:p>
            <a:pPr>
              <a:defRPr/>
            </a:pPr>
            <a:endParaRPr lang="en-GB" sz="2200" b="0" dirty="0" smtClean="0">
              <a:solidFill>
                <a:srgbClr val="000000"/>
              </a:solidFill>
              <a:latin typeface="Arial" pitchFamily="-109" charset="0"/>
            </a:endParaRPr>
          </a:p>
          <a:p>
            <a:pPr>
              <a:defRPr/>
            </a:pPr>
            <a:r>
              <a:rPr lang="en-GB" sz="2000" dirty="0" smtClean="0">
                <a:solidFill>
                  <a:srgbClr val="000000"/>
                </a:solidFill>
                <a:latin typeface="Arial" pitchFamily="-109" charset="0"/>
              </a:rPr>
              <a:t/>
            </a:r>
            <a:br>
              <a:rPr lang="en-GB" sz="2000" dirty="0" smtClean="0">
                <a:solidFill>
                  <a:srgbClr val="000000"/>
                </a:solidFill>
                <a:latin typeface="Arial" pitchFamily="-109" charset="0"/>
              </a:rPr>
            </a:br>
            <a:r>
              <a:rPr lang="en-GB" sz="2000" dirty="0">
                <a:solidFill>
                  <a:srgbClr val="000000"/>
                </a:solidFill>
                <a:latin typeface="Arial" pitchFamily="-109" charset="0"/>
              </a:rPr>
              <a:t/>
            </a:r>
            <a:br>
              <a:rPr lang="en-GB" sz="2000" dirty="0">
                <a:solidFill>
                  <a:srgbClr val="000000"/>
                </a:solidFill>
                <a:latin typeface="Arial" pitchFamily="-109" charset="0"/>
              </a:rPr>
            </a:br>
            <a:endParaRPr lang="en-US" sz="2000" dirty="0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pic>
        <p:nvPicPr>
          <p:cNvPr id="17414" name="Picture 15" descr="logo_bw_withline_withscratch_tri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447800"/>
            <a:ext cx="434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itle 1"/>
          <p:cNvSpPr txBox="1">
            <a:spLocks/>
          </p:cNvSpPr>
          <p:nvPr/>
        </p:nvSpPr>
        <p:spPr bwMode="auto">
          <a:xfrm>
            <a:off x="0" y="2286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 eaLnBrk="0" hangingPunct="0"/>
            <a:r>
              <a:rPr lang="en-US" sz="2600" b="0" dirty="0">
                <a:solidFill>
                  <a:srgbClr val="000000"/>
                </a:solidFill>
              </a:rPr>
              <a:t>Memento</a:t>
            </a:r>
            <a:r>
              <a:rPr lang="en-US" sz="2600" b="0" dirty="0" smtClean="0">
                <a:solidFill>
                  <a:srgbClr val="000000"/>
                </a:solidFill>
              </a:rPr>
              <a:t>: Time Travel for the Web</a:t>
            </a:r>
          </a:p>
          <a:p>
            <a:pPr eaLnBrk="0" hangingPunct="0"/>
            <a:r>
              <a:rPr lang="en-US" sz="2400" b="0" dirty="0" smtClean="0">
                <a:solidFill>
                  <a:srgbClr val="000000"/>
                </a:solidFill>
              </a:rPr>
              <a:t>Overview </a:t>
            </a:r>
            <a:r>
              <a:rPr lang="en-US" sz="2400" b="0" dirty="0">
                <a:solidFill>
                  <a:srgbClr val="000000"/>
                </a:solidFill>
              </a:rPr>
              <a:t>of RFC 7089</a:t>
            </a:r>
            <a:endParaRPr lang="en-US" sz="2400" b="0" dirty="0">
              <a:solidFill>
                <a:srgbClr val="000000"/>
              </a:solidFill>
              <a:latin typeface="Calibri" charset="0"/>
            </a:endParaRPr>
          </a:p>
          <a:p>
            <a:pPr eaLnBrk="0" hangingPunct="0"/>
            <a:endParaRPr lang="en-US" sz="2600" b="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7416" name="Rectangle 17"/>
          <p:cNvSpPr>
            <a:spLocks noChangeArrowheads="1"/>
          </p:cNvSpPr>
          <p:nvPr/>
        </p:nvSpPr>
        <p:spPr bwMode="auto">
          <a:xfrm>
            <a:off x="4953000" y="3395008"/>
            <a:ext cx="3810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</a:rPr>
              <a:t>Memento </a:t>
            </a:r>
            <a:r>
              <a:rPr lang="en-GB" sz="2000" b="0" dirty="0" smtClean="0">
                <a:solidFill>
                  <a:srgbClr val="000000"/>
                </a:solidFill>
              </a:rPr>
              <a:t>has received funding from</a:t>
            </a:r>
          </a:p>
          <a:p>
            <a:endParaRPr lang="en-GB" sz="2000" b="0" dirty="0" smtClean="0">
              <a:solidFill>
                <a:srgbClr val="000000"/>
              </a:solidFill>
            </a:endParaRPr>
          </a:p>
          <a:p>
            <a:r>
              <a:rPr lang="en-GB" sz="2000" b="0" dirty="0" smtClean="0">
                <a:solidFill>
                  <a:srgbClr val="000000"/>
                </a:solidFill>
              </a:rPr>
              <a:t>The </a:t>
            </a:r>
            <a:r>
              <a:rPr lang="en-GB" sz="2000" b="0" dirty="0">
                <a:solidFill>
                  <a:srgbClr val="000000"/>
                </a:solidFill>
              </a:rPr>
              <a:t>Library of </a:t>
            </a:r>
            <a:r>
              <a:rPr lang="en-GB" sz="2000" b="0" dirty="0" smtClean="0">
                <a:solidFill>
                  <a:srgbClr val="000000"/>
                </a:solidFill>
              </a:rPr>
              <a:t>Congress</a:t>
            </a:r>
          </a:p>
          <a:p>
            <a:r>
              <a:rPr lang="en-GB" sz="2000" b="0" dirty="0" smtClean="0">
                <a:solidFill>
                  <a:srgbClr val="000000"/>
                </a:solidFill>
              </a:rPr>
              <a:t>Andrew W. Mellon Foundation</a:t>
            </a:r>
          </a:p>
          <a:p>
            <a:r>
              <a:rPr lang="en-GB" sz="2000" b="0" dirty="0" smtClean="0">
                <a:solidFill>
                  <a:srgbClr val="000000"/>
                </a:solidFill>
              </a:rPr>
              <a:t>IIPC</a:t>
            </a:r>
            <a:endParaRPr lang="en-US" sz="2000" b="0" dirty="0"/>
          </a:p>
        </p:txBody>
      </p:sp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125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35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 marL="342900" indent="-342900" algn="l" eaLnBrk="0" hangingPunct="0"/>
            <a:r>
              <a:rPr lang="en-US" sz="2400" b="0" dirty="0" smtClean="0">
                <a:solidFill>
                  <a:schemeClr val="tx1"/>
                </a:solidFill>
              </a:rPr>
              <a:t>There are resource versions on the Web, in:</a:t>
            </a:r>
          </a:p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Web Archives;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Content Management Systems;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Search engine </a:t>
            </a:r>
            <a:r>
              <a:rPr lang="en-US" sz="2400" b="0" dirty="0" smtClean="0">
                <a:solidFill>
                  <a:schemeClr val="tx1"/>
                </a:solidFill>
              </a:rPr>
              <a:t>caches;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Transactional archives</a:t>
            </a:r>
            <a:r>
              <a:rPr lang="en-US" sz="2400" b="0" dirty="0">
                <a:solidFill>
                  <a:schemeClr val="tx1"/>
                </a:solidFill>
              </a:rPr>
              <a:t>.</a:t>
            </a:r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1066800" cy="1007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81200"/>
            <a:ext cx="990600" cy="990600"/>
          </a:xfrm>
          <a:prstGeom prst="rect">
            <a:avLst/>
          </a:prstGeom>
        </p:spPr>
      </p:pic>
      <p:pic>
        <p:nvPicPr>
          <p:cNvPr id="7" name="Picture 6" descr="wplogoblue-stacked-cmyk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28600"/>
            <a:ext cx="128016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524000"/>
            <a:ext cx="762000" cy="956310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9080" y="3429000"/>
            <a:ext cx="1112520" cy="927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Picture 1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00400" y="3786800"/>
            <a:ext cx="1190625" cy="1013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76400" y="3200400"/>
            <a:ext cx="1387318" cy="925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334000"/>
            <a:ext cx="1854200" cy="6418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00" y="4876800"/>
            <a:ext cx="1371600" cy="1005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572000"/>
            <a:ext cx="1879600" cy="479298"/>
          </a:xfrm>
          <a:prstGeom prst="rect">
            <a:avLst/>
          </a:prstGeom>
        </p:spPr>
      </p:pic>
      <p:sp>
        <p:nvSpPr>
          <p:cNvPr id="1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13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5600" y="16002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Text Box 4"/>
          <p:cNvSpPr txBox="1">
            <a:spLocks noChangeArrowheads="1"/>
          </p:cNvSpPr>
          <p:nvPr/>
        </p:nvSpPr>
        <p:spPr bwMode="auto">
          <a:xfrm>
            <a:off x="0" y="2892425"/>
            <a:ext cx="2362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0" dirty="0" smtClean="0">
                <a:solidFill>
                  <a:schemeClr val="tx1"/>
                </a:solidFill>
              </a:rPr>
              <a:t>Web Archive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Archived Resource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0" y="5269468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URI-M - http</a:t>
            </a:r>
            <a:r>
              <a:rPr lang="en-US" sz="1800" b="0" dirty="0">
                <a:solidFill>
                  <a:schemeClr val="tx1"/>
                </a:solidFill>
              </a:rPr>
              <a:t>://web.archive.org/web/20010911203610/http://www.cnn.com/ </a:t>
            </a:r>
            <a:endParaRPr lang="en-US" sz="1800" b="0" dirty="0" smtClean="0">
              <a:solidFill>
                <a:schemeClr val="tx1"/>
              </a:solidFill>
            </a:endParaRPr>
          </a:p>
        </p:txBody>
      </p:sp>
      <p:pic>
        <p:nvPicPr>
          <p:cNvPr id="35845" name="Picture 8" descr="cnn_91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0294" y="939908"/>
            <a:ext cx="4443412" cy="4317892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0" y="5726668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URI-R - http</a:t>
            </a:r>
            <a:r>
              <a:rPr lang="en-US" sz="1800" b="0" dirty="0">
                <a:solidFill>
                  <a:schemeClr val="tx1"/>
                </a:solidFill>
              </a:rPr>
              <a:t>://www.cnn.com/ </a:t>
            </a:r>
            <a:endParaRPr lang="en-US" sz="1800" b="0" dirty="0" smtClean="0">
              <a:solidFill>
                <a:schemeClr val="tx1"/>
              </a:solidFill>
            </a:endParaRPr>
          </a:p>
        </p:txBody>
      </p:sp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" y="1828800"/>
            <a:ext cx="1112520" cy="927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38127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Text Box 4"/>
          <p:cNvSpPr txBox="1">
            <a:spLocks noChangeArrowheads="1"/>
          </p:cNvSpPr>
          <p:nvPr/>
        </p:nvSpPr>
        <p:spPr bwMode="auto">
          <a:xfrm>
            <a:off x="0" y="2892425"/>
            <a:ext cx="2362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0" dirty="0" smtClean="0">
                <a:solidFill>
                  <a:schemeClr val="tx1"/>
                </a:solidFill>
              </a:rPr>
              <a:t>Web Archive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Archived Resource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0" y="5269468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URI-M - </a:t>
            </a:r>
            <a:r>
              <a:rPr lang="en-US" sz="1800" b="0" dirty="0">
                <a:solidFill>
                  <a:schemeClr val="tx1"/>
                </a:solidFill>
              </a:rPr>
              <a:t>https://</a:t>
            </a:r>
            <a:r>
              <a:rPr lang="en-US" sz="1800" b="0" dirty="0" err="1">
                <a:solidFill>
                  <a:schemeClr val="tx1"/>
                </a:solidFill>
              </a:rPr>
              <a:t>archive.today</a:t>
            </a:r>
            <a:r>
              <a:rPr lang="en-US" sz="1800" b="0" dirty="0">
                <a:solidFill>
                  <a:schemeClr val="tx1"/>
                </a:solidFill>
              </a:rPr>
              <a:t>/UD0d6 </a:t>
            </a:r>
            <a:endParaRPr lang="en-US" sz="1800" b="0" dirty="0" smtClean="0">
              <a:solidFill>
                <a:schemeClr val="tx1"/>
              </a:solidFill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0" y="5726668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URI-R - http</a:t>
            </a:r>
            <a:r>
              <a:rPr lang="en-US" sz="1800" b="0" dirty="0">
                <a:solidFill>
                  <a:schemeClr val="tx1"/>
                </a:solidFill>
              </a:rPr>
              <a:t>://</a:t>
            </a:r>
            <a:r>
              <a:rPr lang="en-US" sz="1800" b="0" dirty="0" smtClean="0">
                <a:solidFill>
                  <a:schemeClr val="tx1"/>
                </a:solidFill>
              </a:rPr>
              <a:t>www.w3.org/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914400"/>
            <a:ext cx="4343400" cy="4356200"/>
          </a:xfrm>
          <a:prstGeom prst="rect">
            <a:avLst/>
          </a:prstGeom>
          <a:ln>
            <a:solidFill>
              <a:srgbClr val="A6A6A6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75" y="1600200"/>
            <a:ext cx="1126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6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Version Resource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0" y="5269468"/>
            <a:ext cx="9144000" cy="369332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URI-M - </a:t>
            </a:r>
            <a:r>
              <a:rPr lang="en-US" sz="1800" b="0" dirty="0">
                <a:solidFill>
                  <a:srgbClr val="000000"/>
                </a:solidFill>
              </a:rPr>
              <a:t>http://</a:t>
            </a:r>
            <a:r>
              <a:rPr lang="en-US" sz="1800" b="0" dirty="0" err="1">
                <a:solidFill>
                  <a:srgbClr val="000000"/>
                </a:solidFill>
              </a:rPr>
              <a:t>en.wikipedia.org</a:t>
            </a:r>
            <a:r>
              <a:rPr lang="en-US" sz="1800" b="0" dirty="0">
                <a:solidFill>
                  <a:srgbClr val="000000"/>
                </a:solidFill>
              </a:rPr>
              <a:t>/w/</a:t>
            </a:r>
            <a:r>
              <a:rPr lang="en-US" sz="1800" b="0" dirty="0" err="1">
                <a:solidFill>
                  <a:srgbClr val="000000"/>
                </a:solidFill>
              </a:rPr>
              <a:t>index.php?title</a:t>
            </a:r>
            <a:r>
              <a:rPr lang="en-US" sz="1800" b="0" dirty="0">
                <a:solidFill>
                  <a:srgbClr val="000000"/>
                </a:solidFill>
              </a:rPr>
              <a:t>=September_11_attacks&amp;oldid=282333 </a:t>
            </a:r>
            <a:endParaRPr lang="en-US" sz="1800" b="0" i="1" dirty="0">
              <a:solidFill>
                <a:srgbClr val="000000"/>
              </a:solidFill>
            </a:endParaRPr>
          </a:p>
        </p:txBody>
      </p:sp>
      <p:sp>
        <p:nvSpPr>
          <p:cNvPr id="35848" name="Text Box 4"/>
          <p:cNvSpPr txBox="1">
            <a:spLocks noChangeArrowheads="1"/>
          </p:cNvSpPr>
          <p:nvPr/>
        </p:nvSpPr>
        <p:spPr bwMode="auto">
          <a:xfrm>
            <a:off x="0" y="2892425"/>
            <a:ext cx="2286000" cy="369332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0" dirty="0" smtClean="0">
                <a:solidFill>
                  <a:schemeClr val="tx1"/>
                </a:solidFill>
              </a:rPr>
              <a:t>CMS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0" y="5726668"/>
            <a:ext cx="9144000" cy="369332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URI-R - </a:t>
            </a:r>
            <a:r>
              <a:rPr lang="en-US" sz="1800" b="0" dirty="0">
                <a:solidFill>
                  <a:srgbClr val="000000"/>
                </a:solidFill>
              </a:rPr>
              <a:t>http://</a:t>
            </a:r>
            <a:r>
              <a:rPr lang="en-US" sz="1800" b="0" dirty="0" err="1">
                <a:solidFill>
                  <a:srgbClr val="000000"/>
                </a:solidFill>
              </a:rPr>
              <a:t>en.wikipedia.org</a:t>
            </a:r>
            <a:r>
              <a:rPr lang="en-US" sz="1800" b="0" dirty="0">
                <a:solidFill>
                  <a:srgbClr val="000000"/>
                </a:solidFill>
              </a:rPr>
              <a:t>/wiki/</a:t>
            </a:r>
            <a:r>
              <a:rPr lang="en-US" sz="1800" b="0" dirty="0" smtClean="0">
                <a:solidFill>
                  <a:srgbClr val="000000"/>
                </a:solidFill>
              </a:rPr>
              <a:t>September_11_attacks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9" descr="wiki_91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6800" y="914401"/>
            <a:ext cx="4470401" cy="4343400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52600"/>
            <a:ext cx="1066800" cy="10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8" name="Text Box 4"/>
          <p:cNvSpPr txBox="1">
            <a:spLocks noChangeArrowheads="1"/>
          </p:cNvSpPr>
          <p:nvPr/>
        </p:nvSpPr>
        <p:spPr bwMode="auto">
          <a:xfrm>
            <a:off x="-76200" y="2892425"/>
            <a:ext cx="2438400" cy="369332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0" dirty="0" smtClean="0">
                <a:solidFill>
                  <a:schemeClr val="tx1"/>
                </a:solidFill>
              </a:rPr>
              <a:t>Search Engine Cache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76" y="914400"/>
            <a:ext cx="4533049" cy="44196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Cached Resource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0" y="5726668"/>
            <a:ext cx="9144000" cy="369332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URI-R – http://</a:t>
            </a:r>
            <a:r>
              <a:rPr lang="en-US" sz="1800" b="0" dirty="0" err="1" smtClean="0">
                <a:solidFill>
                  <a:srgbClr val="000000"/>
                </a:solidFill>
              </a:rPr>
              <a:t>ghr.nlm.nih.gov</a:t>
            </a:r>
            <a:r>
              <a:rPr lang="en-US" sz="1800" b="0" dirty="0" smtClean="0">
                <a:solidFill>
                  <a:srgbClr val="000000"/>
                </a:solidFill>
              </a:rPr>
              <a:t>/handbook</a:t>
            </a:r>
            <a:r>
              <a:rPr lang="en-US" sz="1800" b="0" dirty="0">
                <a:solidFill>
                  <a:srgbClr val="000000"/>
                </a:solidFill>
              </a:rPr>
              <a:t>/basics/</a:t>
            </a:r>
            <a:r>
              <a:rPr lang="en-US" sz="1800" b="0" dirty="0" err="1" smtClean="0">
                <a:solidFill>
                  <a:srgbClr val="000000"/>
                </a:solidFill>
              </a:rPr>
              <a:t>dna</a:t>
            </a:r>
            <a:endParaRPr lang="en-US" sz="1800" b="0" i="1" dirty="0">
              <a:solidFill>
                <a:srgbClr val="000000"/>
              </a:solidFill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0" y="4992469"/>
            <a:ext cx="9144000" cy="646331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URI-M - </a:t>
            </a:r>
            <a:r>
              <a:rPr lang="en-US" sz="1800" b="0" dirty="0">
                <a:solidFill>
                  <a:srgbClr val="000000"/>
                </a:solidFill>
              </a:rPr>
              <a:t>http://</a:t>
            </a:r>
            <a:r>
              <a:rPr lang="en-US" sz="1800" b="0" dirty="0" err="1">
                <a:solidFill>
                  <a:srgbClr val="000000"/>
                </a:solidFill>
              </a:rPr>
              <a:t>webcache.googleusercontent.com</a:t>
            </a:r>
            <a:r>
              <a:rPr lang="en-US" sz="1800" b="0" dirty="0">
                <a:solidFill>
                  <a:srgbClr val="000000"/>
                </a:solidFill>
              </a:rPr>
              <a:t>/</a:t>
            </a:r>
            <a:r>
              <a:rPr lang="en-US" sz="1800" b="0" dirty="0" err="1" smtClean="0">
                <a:solidFill>
                  <a:srgbClr val="000000"/>
                </a:solidFill>
              </a:rPr>
              <a:t>search?q</a:t>
            </a:r>
            <a:r>
              <a:rPr lang="en-US" sz="1800" b="0" dirty="0">
                <a:solidFill>
                  <a:srgbClr val="000000"/>
                </a:solidFill>
              </a:rPr>
              <a:t>=cache:kDmDc1PIA38J</a:t>
            </a:r>
            <a:r>
              <a:rPr lang="en-US" sz="1800" b="0" dirty="0" smtClean="0">
                <a:solidFill>
                  <a:srgbClr val="000000"/>
                </a:solidFill>
              </a:rPr>
              <a:t>: </a:t>
            </a:r>
            <a:r>
              <a:rPr lang="en-US" sz="1800" b="0" dirty="0" err="1" smtClean="0">
                <a:solidFill>
                  <a:srgbClr val="000000"/>
                </a:solidFill>
              </a:rPr>
              <a:t>ghr.nlm.nih.gov</a:t>
            </a:r>
            <a:r>
              <a:rPr lang="en-US" sz="1800" b="0" dirty="0" smtClean="0">
                <a:solidFill>
                  <a:srgbClr val="000000"/>
                </a:solidFill>
              </a:rPr>
              <a:t>/handbook</a:t>
            </a:r>
            <a:r>
              <a:rPr lang="en-US" sz="1800" b="0" dirty="0">
                <a:solidFill>
                  <a:srgbClr val="000000"/>
                </a:solidFill>
              </a:rPr>
              <a:t>/basics/</a:t>
            </a:r>
            <a:r>
              <a:rPr lang="en-US" sz="1800" b="0" dirty="0" err="1">
                <a:solidFill>
                  <a:srgbClr val="000000"/>
                </a:solidFill>
              </a:rPr>
              <a:t>dna</a:t>
            </a:r>
            <a:r>
              <a:rPr lang="en-US" sz="1800" b="0" dirty="0">
                <a:solidFill>
                  <a:srgbClr val="000000"/>
                </a:solidFill>
              </a:rPr>
              <a:t>+&amp;cd=2&amp;hl=</a:t>
            </a:r>
            <a:r>
              <a:rPr lang="en-US" sz="1800" b="0" dirty="0" err="1">
                <a:solidFill>
                  <a:srgbClr val="000000"/>
                </a:solidFill>
              </a:rPr>
              <a:t>en&amp;ct</a:t>
            </a:r>
            <a:r>
              <a:rPr lang="en-US" sz="1800" b="0" dirty="0">
                <a:solidFill>
                  <a:srgbClr val="000000"/>
                </a:solidFill>
              </a:rPr>
              <a:t>=</a:t>
            </a:r>
            <a:r>
              <a:rPr lang="en-US" sz="1800" b="0" dirty="0" err="1">
                <a:solidFill>
                  <a:srgbClr val="000000"/>
                </a:solidFill>
              </a:rPr>
              <a:t>clnk&amp;gl</a:t>
            </a:r>
            <a:r>
              <a:rPr lang="en-US" sz="1800" b="0" dirty="0">
                <a:solidFill>
                  <a:srgbClr val="000000"/>
                </a:solidFill>
              </a:rPr>
              <a:t>=us</a:t>
            </a:r>
            <a:endParaRPr lang="en-US" sz="1800" b="0" i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286000"/>
            <a:ext cx="1473200" cy="5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1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Archived Resource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8" name="Text Box 4"/>
          <p:cNvSpPr txBox="1">
            <a:spLocks noChangeArrowheads="1"/>
          </p:cNvSpPr>
          <p:nvPr/>
        </p:nvSpPr>
        <p:spPr bwMode="auto">
          <a:xfrm>
            <a:off x="-76200" y="2892425"/>
            <a:ext cx="2438400" cy="369332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b="0" dirty="0" smtClean="0">
                <a:solidFill>
                  <a:schemeClr val="tx1"/>
                </a:solidFill>
              </a:rPr>
              <a:t>Transactional Archive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0" y="5726668"/>
            <a:ext cx="9144000" cy="369332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URI-R - </a:t>
            </a:r>
            <a:r>
              <a:rPr lang="en-US" sz="1800" b="0" dirty="0">
                <a:solidFill>
                  <a:srgbClr val="000000"/>
                </a:solidFill>
              </a:rPr>
              <a:t>http://</a:t>
            </a:r>
            <a:r>
              <a:rPr lang="en-US" sz="1800" b="0" dirty="0" err="1">
                <a:solidFill>
                  <a:srgbClr val="000000"/>
                </a:solidFill>
              </a:rPr>
              <a:t>dans.knaw.nl</a:t>
            </a:r>
            <a:r>
              <a:rPr lang="en-US" sz="1800" b="0" dirty="0">
                <a:solidFill>
                  <a:srgbClr val="000000"/>
                </a:solidFill>
              </a:rPr>
              <a:t>/</a:t>
            </a:r>
            <a:r>
              <a:rPr lang="en-US" sz="1800" b="0" dirty="0" smtClean="0">
                <a:solidFill>
                  <a:srgbClr val="000000"/>
                </a:solidFill>
              </a:rPr>
              <a:t>en</a:t>
            </a:r>
            <a:endParaRPr lang="en-US" sz="1800" b="0" i="1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04706"/>
            <a:ext cx="4876800" cy="4429294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0" y="4992469"/>
            <a:ext cx="9144000" cy="646331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800" b="0" dirty="0" smtClean="0">
                <a:solidFill>
                  <a:schemeClr val="tx1"/>
                </a:solidFill>
              </a:rPr>
              <a:t>URI-M - </a:t>
            </a:r>
            <a:r>
              <a:rPr lang="en-US" sz="1800" b="0" dirty="0">
                <a:solidFill>
                  <a:srgbClr val="000000"/>
                </a:solidFill>
              </a:rPr>
              <a:t>http://</a:t>
            </a:r>
            <a:r>
              <a:rPr lang="en-US" sz="1800" b="0" dirty="0" err="1">
                <a:solidFill>
                  <a:srgbClr val="000000"/>
                </a:solidFill>
              </a:rPr>
              <a:t>www.theresourcedepot.com</a:t>
            </a:r>
            <a:r>
              <a:rPr lang="en-US" sz="1800" b="0" dirty="0">
                <a:solidFill>
                  <a:srgbClr val="000000"/>
                </a:solidFill>
              </a:rPr>
              <a:t>/000010/memento/20130418204153/http://</a:t>
            </a:r>
            <a:r>
              <a:rPr lang="en-US" sz="1800" b="0" dirty="0" err="1">
                <a:solidFill>
                  <a:srgbClr val="000000"/>
                </a:solidFill>
              </a:rPr>
              <a:t>dans.knaw.nl</a:t>
            </a:r>
            <a:r>
              <a:rPr lang="en-US" sz="1800" b="0" dirty="0">
                <a:solidFill>
                  <a:srgbClr val="000000"/>
                </a:solidFill>
              </a:rPr>
              <a:t>/en</a:t>
            </a:r>
            <a:endParaRPr lang="en-US" sz="1800" b="0" i="1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764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/>
            <a:r>
              <a:rPr lang="en-US" sz="2400" b="0" dirty="0" smtClean="0">
                <a:solidFill>
                  <a:schemeClr val="tx1"/>
                </a:solidFill>
              </a:rPr>
              <a:t>But, without Memento, the Web handles these version resources poorly:</a:t>
            </a:r>
          </a:p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Cannot talk, in URI terms, about a resource as it used to exist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Cannot access a prior version knowing the current one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Cannot access the current version knowing a prior one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/>
            <a:r>
              <a:rPr lang="en-US" sz="2400" b="0" dirty="0" smtClean="0">
                <a:solidFill>
                  <a:schemeClr val="tx1"/>
                </a:solidFill>
              </a:rPr>
              <a:t>Solutions are ad hoc and localized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eaLnBrk="0" hangingPunct="0"/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1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19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1066800" cy="10075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81200"/>
            <a:ext cx="990600" cy="990600"/>
          </a:xfrm>
          <a:prstGeom prst="rect">
            <a:avLst/>
          </a:prstGeom>
        </p:spPr>
      </p:pic>
      <p:pic>
        <p:nvPicPr>
          <p:cNvPr id="30" name="Picture 29" descr="wplogoblue-stacked-cmyk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28600"/>
            <a:ext cx="128016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1524000"/>
            <a:ext cx="762000" cy="956310"/>
          </a:xfrm>
          <a:prstGeom prst="rect">
            <a:avLst/>
          </a:prstGeom>
        </p:spPr>
      </p:pic>
      <p:pic>
        <p:nvPicPr>
          <p:cNvPr id="32" name="Picture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9080" y="3429000"/>
            <a:ext cx="1112520" cy="927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3" name="Picture 1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00400" y="3786800"/>
            <a:ext cx="1190625" cy="1013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4" name="Picture 1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76400" y="3200400"/>
            <a:ext cx="1387318" cy="925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5334000"/>
            <a:ext cx="1854200" cy="6418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00" y="4876800"/>
            <a:ext cx="1371600" cy="10051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572000"/>
            <a:ext cx="1879600" cy="47929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5600" y="16002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Memento 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M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akes Navigating the Web’s Past Easy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9459" name="Content Placeholder 9" descr="logo_bw_withline_withscratch_tris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8191" r="-38191"/>
          <a:stretch>
            <a:fillRect/>
          </a:stretch>
        </p:blipFill>
        <p:spPr>
          <a:xfrm>
            <a:off x="1638300" y="1321679"/>
            <a:ext cx="5867400" cy="3326521"/>
          </a:xfrm>
        </p:spPr>
      </p:pic>
      <p:sp>
        <p:nvSpPr>
          <p:cNvPr id="19460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2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0" y="5080337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RFC 7089 (2013) Van de </a:t>
            </a:r>
            <a:r>
              <a:rPr lang="en-US" sz="2000" b="0" dirty="0" err="1" smtClean="0">
                <a:solidFill>
                  <a:srgbClr val="000000"/>
                </a:solidFill>
              </a:rPr>
              <a:t>Sompel</a:t>
            </a:r>
            <a:r>
              <a:rPr lang="en-US" sz="2000" b="0" dirty="0" smtClean="0">
                <a:solidFill>
                  <a:srgbClr val="000000"/>
                </a:solidFill>
              </a:rPr>
              <a:t>, H., Nelson, M.L., Sanderson, R. </a:t>
            </a:r>
          </a:p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HTTP Framework for Time-Based Access to Resource States - Memento </a:t>
            </a:r>
          </a:p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http</a:t>
            </a:r>
            <a:r>
              <a:rPr lang="en-US" sz="2000" b="0" dirty="0">
                <a:solidFill>
                  <a:srgbClr val="000000"/>
                </a:solidFill>
              </a:rPr>
              <a:t>://</a:t>
            </a:r>
            <a:r>
              <a:rPr lang="en-US" sz="2000" b="0" dirty="0" err="1">
                <a:solidFill>
                  <a:srgbClr val="000000"/>
                </a:solidFill>
              </a:rPr>
              <a:t>tools.ietf.org</a:t>
            </a:r>
            <a:r>
              <a:rPr lang="en-US" sz="2000" b="0" dirty="0">
                <a:solidFill>
                  <a:srgbClr val="000000"/>
                </a:solidFill>
              </a:rPr>
              <a:t>/html/</a:t>
            </a:r>
            <a:r>
              <a:rPr lang="en-US" sz="2000" b="0" dirty="0" smtClean="0">
                <a:solidFill>
                  <a:srgbClr val="000000"/>
                </a:solidFill>
              </a:rPr>
              <a:t>rfc7089</a:t>
            </a:r>
            <a:endParaRPr lang="en-US" sz="2000" dirty="0" smtClean="0">
              <a:ea typeface="Courier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Without Memento, the Current and Past Web Lack Integration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6083" name="Content Placeholder 4" descr="web_time_6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8912" r="-18912"/>
          <a:stretch>
            <a:fillRect/>
          </a:stretch>
        </p:blipFill>
        <p:spPr>
          <a:xfrm>
            <a:off x="-914400" y="1268413"/>
            <a:ext cx="7848600" cy="4449762"/>
          </a:xfrm>
        </p:spPr>
      </p:pic>
      <p:sp>
        <p:nvSpPr>
          <p:cNvPr id="46084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6515697F-B58C-674F-A998-92E5CFE81849}" type="slidenum">
              <a:rPr lang="en-US" sz="1400" b="0">
                <a:solidFill>
                  <a:srgbClr val="000000"/>
                </a:solidFill>
              </a:rPr>
              <a:pPr algn="l"/>
              <a:t>20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6019800" y="753843"/>
            <a:ext cx="3200400" cy="5570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Font typeface="Arial" charset="0"/>
              <a:buChar char="•"/>
            </a:pPr>
            <a:endParaRPr lang="en-US" sz="1800" b="0" dirty="0">
              <a:solidFill>
                <a:schemeClr val="tx1"/>
              </a:solidFill>
            </a:endParaRPr>
          </a:p>
          <a:p>
            <a:pPr algn="l">
              <a:buFont typeface="Arial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</a:rPr>
              <a:t>Going from </a:t>
            </a:r>
            <a:r>
              <a:rPr lang="en-US" sz="1800" b="0" dirty="0">
                <a:solidFill>
                  <a:schemeClr val="tx1"/>
                </a:solidFill>
              </a:rPr>
              <a:t>Current to Past Web is a matter of (manual) </a:t>
            </a:r>
            <a:r>
              <a:rPr lang="en-US" sz="1800" b="0" dirty="0" smtClean="0">
                <a:solidFill>
                  <a:schemeClr val="tx1"/>
                </a:solidFill>
              </a:rPr>
              <a:t>discovery</a:t>
            </a:r>
            <a:endParaRPr lang="en-US" sz="1800" b="0" dirty="0">
              <a:solidFill>
                <a:schemeClr val="tx1"/>
              </a:solidFill>
            </a:endParaRPr>
          </a:p>
          <a:p>
            <a:pPr algn="l">
              <a:buFont typeface="Arial" charset="0"/>
              <a:buChar char="•"/>
            </a:pPr>
            <a:endParaRPr lang="en-US" sz="1800" b="0" dirty="0">
              <a:solidFill>
                <a:schemeClr val="tx1"/>
              </a:solidFill>
            </a:endParaRPr>
          </a:p>
          <a:p>
            <a:pPr algn="l">
              <a:buFont typeface="Arial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</a:rPr>
              <a:t>Navigating the Past Web is only possible within the boundary of a single web archive, versioning system</a:t>
            </a:r>
          </a:p>
          <a:p>
            <a:pPr algn="l">
              <a:buFont typeface="Arial" charset="0"/>
              <a:buChar char="•"/>
            </a:pPr>
            <a:endParaRPr lang="en-US" sz="1800" b="0" dirty="0">
              <a:solidFill>
                <a:schemeClr val="tx1"/>
              </a:solidFill>
            </a:endParaRPr>
          </a:p>
          <a:p>
            <a:pPr algn="l">
              <a:buFont typeface="Arial" charset="0"/>
              <a:buChar char="•"/>
            </a:pPr>
            <a:r>
              <a:rPr lang="en-US" sz="1800" b="0" dirty="0" smtClean="0">
                <a:solidFill>
                  <a:schemeClr val="tx1"/>
                </a:solidFill>
              </a:rPr>
              <a:t> Memento integrates the </a:t>
            </a:r>
            <a:r>
              <a:rPr lang="en-US" sz="1800" b="0" dirty="0">
                <a:solidFill>
                  <a:schemeClr val="tx1"/>
                </a:solidFill>
              </a:rPr>
              <a:t>Current And Past </a:t>
            </a:r>
            <a:r>
              <a:rPr lang="en-US" sz="1800" b="0" dirty="0" smtClean="0">
                <a:solidFill>
                  <a:schemeClr val="tx1"/>
                </a:solidFill>
              </a:rPr>
              <a:t>Web by means of an extension of HTTP</a:t>
            </a:r>
          </a:p>
          <a:p>
            <a:pPr algn="l">
              <a:buFont typeface="Arial" charset="0"/>
              <a:buChar char="•"/>
            </a:pPr>
            <a:endParaRPr lang="en-US" sz="1800" b="0" dirty="0">
              <a:solidFill>
                <a:schemeClr val="tx1"/>
              </a:solidFill>
            </a:endParaRPr>
          </a:p>
          <a:p>
            <a:pPr algn="l">
              <a:buFont typeface="Arial" charset="0"/>
              <a:buChar char="•"/>
            </a:pPr>
            <a:r>
              <a:rPr lang="en-US" sz="1800" b="0" dirty="0" smtClean="0">
                <a:solidFill>
                  <a:schemeClr val="tx1"/>
                </a:solidFill>
              </a:rPr>
              <a:t> Memento turns archives, versioning systems into infrastructure rather than destinations </a:t>
            </a:r>
            <a:endParaRPr lang="en-US" sz="1800" b="0" dirty="0">
              <a:solidFill>
                <a:schemeClr val="tx1"/>
              </a:solidFill>
            </a:endParaRPr>
          </a:p>
          <a:p>
            <a:endParaRPr lang="en-US" sz="14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Systems with Resource Versions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79598"/>
              </p:ext>
            </p:extLst>
          </p:nvPr>
        </p:nvGraphicFramePr>
        <p:xfrm>
          <a:off x="762000" y="1397000"/>
          <a:ext cx="7696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400"/>
                <a:gridCol w="2565400"/>
                <a:gridCol w="2565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system type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stores</a:t>
                      </a:r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URI-R and URI-M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Arial"/>
                          <a:cs typeface="Arial"/>
                        </a:rPr>
                        <a:t>web archive</a:t>
                      </a:r>
                      <a:endParaRPr lang="en-US" b="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observations over time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different </a:t>
                      </a:r>
                      <a:r>
                        <a:rPr lang="en-US" dirty="0" err="1" smtClean="0">
                          <a:latin typeface="Arial"/>
                          <a:cs typeface="Arial"/>
                        </a:rPr>
                        <a:t>baseURL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CMS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history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same </a:t>
                      </a:r>
                      <a:r>
                        <a:rPr lang="en-US" dirty="0" err="1" smtClean="0">
                          <a:latin typeface="Arial"/>
                          <a:cs typeface="Arial"/>
                        </a:rPr>
                        <a:t>baseURL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search engine cache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one recent observation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cs typeface="Arial"/>
                        </a:rPr>
                        <a:t>different </a:t>
                      </a:r>
                      <a:r>
                        <a:rPr lang="en-US" dirty="0" err="1" smtClean="0">
                          <a:latin typeface="Arial"/>
                          <a:cs typeface="Arial"/>
                        </a:rPr>
                        <a:t>baseURL</a:t>
                      </a:r>
                      <a:endParaRPr lang="en-US" dirty="0" smtClean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transactional archive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history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cs typeface="Arial"/>
                        </a:rPr>
                        <a:t>different </a:t>
                      </a:r>
                      <a:r>
                        <a:rPr lang="en-US" dirty="0" err="1" smtClean="0">
                          <a:latin typeface="Arial"/>
                          <a:cs typeface="Arial"/>
                        </a:rPr>
                        <a:t>baseURL</a:t>
                      </a:r>
                      <a:endParaRPr lang="en-US" dirty="0" smtClean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0" y="3886200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These systems have different characteristics </a:t>
            </a:r>
          </a:p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but the Memento protocol allows uniform versions access to their resources</a:t>
            </a:r>
            <a:endParaRPr lang="en-US" sz="2000" dirty="0" smtClean="0">
              <a:ea typeface="Courier" charset="0"/>
              <a:cs typeface="Arial" charset="0"/>
            </a:endParaRPr>
          </a:p>
        </p:txBody>
      </p:sp>
      <p:sp>
        <p:nvSpPr>
          <p:cNvPr id="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21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5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22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 marL="342900" indent="-342900" algn="l" eaLnBrk="0" hangingPunct="0"/>
            <a:r>
              <a:rPr lang="en-US" sz="2400" b="0" dirty="0" smtClean="0">
                <a:solidFill>
                  <a:schemeClr val="tx1"/>
                </a:solidFill>
              </a:rPr>
              <a:t>The Memento protocol:</a:t>
            </a:r>
          </a:p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Regards the Web as a big  Content Management System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Introduces an interoperable approach to access resource versions across the Web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Does not build new archives but leverages all systems that host versions</a:t>
            </a: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pic>
        <p:nvPicPr>
          <p:cNvPr id="6" name="Picture 15" descr="logo_bw_withline_withscratch_tri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23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/>
            <a:r>
              <a:rPr lang="en-US" sz="2400" b="0" dirty="0" smtClean="0">
                <a:solidFill>
                  <a:schemeClr val="tx1"/>
                </a:solidFill>
              </a:rPr>
              <a:t>Memento’s approach to access resource versions:</a:t>
            </a:r>
          </a:p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Is </a:t>
            </a:r>
            <a:r>
              <a:rPr lang="en-US" sz="2400" b="0" u="sng" dirty="0" smtClean="0">
                <a:solidFill>
                  <a:schemeClr val="tx1"/>
                </a:solidFill>
              </a:rPr>
              <a:t>distributed</a:t>
            </a:r>
            <a:r>
              <a:rPr lang="en-US" sz="2400" b="0" dirty="0" smtClean="0">
                <a:solidFill>
                  <a:schemeClr val="tx1"/>
                </a:solidFill>
              </a:rPr>
              <a:t>: versions may exist on several servers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Uses </a:t>
            </a:r>
            <a:r>
              <a:rPr lang="en-US" sz="2400" b="0" u="sng" dirty="0" smtClean="0">
                <a:solidFill>
                  <a:schemeClr val="tx1"/>
                </a:solidFill>
              </a:rPr>
              <a:t>time </a:t>
            </a:r>
            <a:r>
              <a:rPr lang="en-US" sz="2400" b="0" dirty="0" smtClean="0">
                <a:solidFill>
                  <a:schemeClr val="tx1"/>
                </a:solidFill>
              </a:rPr>
              <a:t>as a global version indicator</a:t>
            </a: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Is based on the primitives of the Web: resource, state, representation, </a:t>
            </a:r>
            <a:r>
              <a:rPr lang="en-US" sz="2400" b="0" u="sng" dirty="0" smtClean="0">
                <a:solidFill>
                  <a:schemeClr val="tx1"/>
                </a:solidFill>
              </a:rPr>
              <a:t>content negotiation</a:t>
            </a:r>
            <a:r>
              <a:rPr lang="en-US" sz="2400" b="0" dirty="0" smtClean="0">
                <a:solidFill>
                  <a:schemeClr val="tx1"/>
                </a:solidFill>
              </a:rPr>
              <a:t>, </a:t>
            </a:r>
            <a:r>
              <a:rPr lang="en-US" sz="2400" b="0" u="sng" dirty="0" smtClean="0">
                <a:solidFill>
                  <a:schemeClr val="tx1"/>
                </a:solidFill>
              </a:rPr>
              <a:t>link</a:t>
            </a: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eaLnBrk="0" hangingPunct="0"/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pic>
        <p:nvPicPr>
          <p:cNvPr id="6" name="Picture 15" descr="logo_bw_withline_withscratch_tri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24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/>
            <a:r>
              <a:rPr lang="en-US" sz="2400" b="0" dirty="0">
                <a:solidFill>
                  <a:schemeClr val="tx1"/>
                </a:solidFill>
              </a:rPr>
              <a:t>Memento’s approach to access resource </a:t>
            </a:r>
            <a:r>
              <a:rPr lang="en-US" sz="2400" b="0" dirty="0" smtClean="0">
                <a:solidFill>
                  <a:schemeClr val="tx1"/>
                </a:solidFill>
              </a:rPr>
              <a:t>versions has two components:</a:t>
            </a:r>
          </a:p>
          <a:p>
            <a:pPr marL="342900" indent="-342900" algn="l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Access to a single archived/version resource – via </a:t>
            </a:r>
            <a:r>
              <a:rPr lang="en-US" sz="2400" b="0" dirty="0" err="1" smtClean="0">
                <a:solidFill>
                  <a:schemeClr val="tx1"/>
                </a:solidFill>
              </a:rPr>
              <a:t>datetime</a:t>
            </a:r>
            <a:r>
              <a:rPr lang="en-US" sz="2400" b="0" dirty="0" smtClean="0">
                <a:solidFill>
                  <a:schemeClr val="tx1"/>
                </a:solidFill>
              </a:rPr>
              <a:t> negotiation with a </a:t>
            </a:r>
            <a:r>
              <a:rPr lang="en-US" sz="2400" b="0" u="sng" dirty="0" err="1" smtClean="0">
                <a:solidFill>
                  <a:schemeClr val="tx1"/>
                </a:solidFill>
              </a:rPr>
              <a:t>TimeGate</a:t>
            </a:r>
            <a:endParaRPr lang="en-US" sz="2400" b="0" u="sng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 Access to an overview of existing versions – by requesting a </a:t>
            </a:r>
            <a:r>
              <a:rPr lang="en-US" sz="2400" b="0" u="sng" dirty="0" err="1" smtClean="0">
                <a:solidFill>
                  <a:schemeClr val="tx1"/>
                </a:solidFill>
              </a:rPr>
              <a:t>TimeMap</a:t>
            </a:r>
            <a:endParaRPr lang="en-US" sz="2400" b="0" u="sng" dirty="0" smtClean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>
              <a:solidFill>
                <a:schemeClr val="tx1"/>
              </a:solidFill>
            </a:endParaRPr>
          </a:p>
          <a:p>
            <a:pPr marL="342900" indent="-342900" algn="l" eaLnBrk="0" hangingPunct="0">
              <a:buFont typeface="Arial"/>
              <a:buChar char="•"/>
            </a:pPr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eaLnBrk="0" hangingPunct="0"/>
            <a:endParaRPr 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pic>
        <p:nvPicPr>
          <p:cNvPr id="6" name="Picture 15" descr="logo_bw_withline_withscratch_tri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25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9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26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Memento Protocol Resource Types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4" y="914400"/>
            <a:ext cx="1295400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24" y="2209800"/>
            <a:ext cx="129540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505200"/>
            <a:ext cx="1298448" cy="1298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797552"/>
            <a:ext cx="1298448" cy="12984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8800" y="1143000"/>
            <a:ext cx="685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u="sng" dirty="0" smtClean="0">
                <a:solidFill>
                  <a:schemeClr val="tx1"/>
                </a:solidFill>
              </a:rPr>
              <a:t>Original Resource</a:t>
            </a:r>
            <a:r>
              <a:rPr lang="en-US" sz="2000" b="0" dirty="0" smtClean="0">
                <a:solidFill>
                  <a:schemeClr val="tx1"/>
                </a:solidFill>
              </a:rPr>
              <a:t>: Resource that exists or used to exist;  </a:t>
            </a:r>
          </a:p>
          <a:p>
            <a:pPr algn="l"/>
            <a:r>
              <a:rPr lang="en-US" sz="2000" b="0" dirty="0" smtClean="0">
                <a:solidFill>
                  <a:schemeClr val="tx1"/>
                </a:solidFill>
              </a:rPr>
              <a:t>we are interested in accessing a past state of it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1828800" y="2416314"/>
            <a:ext cx="7315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u="sng" dirty="0" smtClean="0">
                <a:solidFill>
                  <a:schemeClr val="tx1"/>
                </a:solidFill>
              </a:rPr>
              <a:t>Memento</a:t>
            </a:r>
            <a:r>
              <a:rPr lang="en-US" sz="2000" b="0" dirty="0" smtClean="0">
                <a:solidFill>
                  <a:schemeClr val="tx1"/>
                </a:solidFill>
              </a:rPr>
              <a:t>: Resource that is a prior version of the Original Resource; it encapsulates a past state of the Original Resource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1828800" y="3711714"/>
            <a:ext cx="7315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u="sng" dirty="0" err="1" smtClean="0">
                <a:solidFill>
                  <a:schemeClr val="tx1"/>
                </a:solidFill>
              </a:rPr>
              <a:t>TimeGate</a:t>
            </a:r>
            <a:r>
              <a:rPr lang="en-US" sz="2000" b="0" dirty="0" smtClean="0">
                <a:solidFill>
                  <a:schemeClr val="tx1"/>
                </a:solidFill>
              </a:rPr>
              <a:t>: Resource that “decides”, based on a given </a:t>
            </a:r>
            <a:r>
              <a:rPr lang="en-US" sz="2000" b="0" dirty="0" err="1" smtClean="0">
                <a:solidFill>
                  <a:schemeClr val="tx1"/>
                </a:solidFill>
              </a:rPr>
              <a:t>datetime</a:t>
            </a:r>
            <a:r>
              <a:rPr lang="en-US" sz="2000" b="0" dirty="0" smtClean="0">
                <a:solidFill>
                  <a:schemeClr val="tx1"/>
                </a:solidFill>
              </a:rPr>
              <a:t>, which is the temporally best Memento for an Original Resource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1828800" y="5007114"/>
            <a:ext cx="7315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u="sng" dirty="0" err="1" smtClean="0">
                <a:solidFill>
                  <a:schemeClr val="tx1"/>
                </a:solidFill>
              </a:rPr>
              <a:t>TimeMap</a:t>
            </a:r>
            <a:r>
              <a:rPr lang="en-US" sz="2000" b="0" dirty="0" smtClean="0">
                <a:solidFill>
                  <a:schemeClr val="tx1"/>
                </a:solidFill>
              </a:rPr>
              <a:t>: Resource that provides a list of known Mementos for an Original Resource as well as their </a:t>
            </a:r>
            <a:r>
              <a:rPr lang="en-US" sz="2000" b="0" dirty="0" err="1" smtClean="0">
                <a:solidFill>
                  <a:schemeClr val="tx1"/>
                </a:solidFill>
              </a:rPr>
              <a:t>datetime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Datetime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Negotiation</a:t>
            </a: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27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5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w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28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Original Resource and Mementos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453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w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29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Bridge from Present to Past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57399"/>
            <a:ext cx="3352800" cy="3830913"/>
          </a:xfrm>
          <a:prstGeom prst="rect">
            <a:avLst/>
          </a:prstGeom>
          <a:ln>
            <a:solidFill>
              <a:srgbClr val="A6A6A6"/>
            </a:solidFill>
          </a:ln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27432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27432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2201" y="1251466"/>
            <a:ext cx="2057400" cy="461665"/>
          </a:xfrm>
          <a:prstGeom prst="rect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Today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29000" y="1066800"/>
            <a:ext cx="2286000" cy="830997"/>
          </a:xfrm>
          <a:prstGeom prst="rect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Select Date</a:t>
            </a:r>
          </a:p>
          <a:p>
            <a:r>
              <a:rPr lang="en-US" sz="2400" b="0" dirty="0" smtClean="0">
                <a:solidFill>
                  <a:schemeClr val="tx1"/>
                </a:solidFill>
              </a:rPr>
              <a:t>June 20 1997</a:t>
            </a:r>
            <a:endParaRPr lang="en-US" sz="24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781800" y="1251466"/>
            <a:ext cx="2133600" cy="461665"/>
          </a:xfrm>
          <a:prstGeom prst="rect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June 5 1997</a:t>
            </a:r>
            <a:endParaRPr lang="en-US" sz="2400" dirty="0" smtClean="0"/>
          </a:p>
        </p:txBody>
      </p:sp>
      <p:cxnSp>
        <p:nvCxnSpPr>
          <p:cNvPr id="26" name="Straight Arrow Connector 25"/>
          <p:cNvCxnSpPr>
            <a:stCxn id="14" idx="3"/>
            <a:endCxn id="15" idx="1"/>
          </p:cNvCxnSpPr>
          <p:nvPr/>
        </p:nvCxnSpPr>
        <p:spPr bwMode="auto">
          <a:xfrm>
            <a:off x="2429601" y="1482299"/>
            <a:ext cx="999399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8" name="Straight Arrow Connector 27"/>
          <p:cNvCxnSpPr>
            <a:stCxn id="15" idx="3"/>
            <a:endCxn id="16" idx="1"/>
          </p:cNvCxnSpPr>
          <p:nvPr/>
        </p:nvCxnSpPr>
        <p:spPr bwMode="auto">
          <a:xfrm>
            <a:off x="5715000" y="1482299"/>
            <a:ext cx="10668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6248400" y="5481935"/>
            <a:ext cx="28956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From </a:t>
            </a:r>
            <a:r>
              <a:rPr lang="en-US" sz="2400" b="0" dirty="0" err="1" smtClean="0">
                <a:solidFill>
                  <a:schemeClr val="tx1"/>
                </a:solidFill>
              </a:rPr>
              <a:t>archive.today</a:t>
            </a:r>
            <a:endParaRPr lang="en-US" sz="2400" dirty="0" smtClean="0"/>
          </a:p>
        </p:txBody>
      </p: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Memento: Access Versions via the Original URI and a 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Datetime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334000" y="2133600"/>
            <a:ext cx="838200" cy="1219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8152"/>
            <a:ext cx="2867010" cy="32758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057399"/>
            <a:ext cx="2895600" cy="3308515"/>
          </a:xfrm>
          <a:prstGeom prst="rect">
            <a:avLst/>
          </a:prstGeom>
          <a:ln>
            <a:solidFill>
              <a:srgbClr val="A6A6A6"/>
            </a:solidFill>
          </a:ln>
        </p:spPr>
      </p:pic>
    </p:spTree>
    <p:extLst>
      <p:ext uri="{BB962C8B-B14F-4D97-AF65-F5344CB8AC3E}">
        <p14:creationId xmlns:p14="http://schemas.microsoft.com/office/powerpoint/2010/main" val="109119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w_3_b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30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Bridge from Present to Past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0489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w_4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31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Bridge from Past to Present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496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w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32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Bridge from Past to Present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w_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8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33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Memento 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Datetime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 Negotiation Component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34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Memento Protocol 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Datetime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 Negotiation Patterns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0" y="5105400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The different Patterns are discussed in RFC 7089 </a:t>
            </a:r>
          </a:p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Here, we deal with URI-R &lt;&gt; URI-G &lt;&gt; URI-M and 302 style negotiation</a:t>
            </a:r>
            <a:endParaRPr lang="en-US" sz="2000" dirty="0" smtClean="0">
              <a:ea typeface="Courier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28800" y="1219200"/>
            <a:ext cx="5486400" cy="3581400"/>
            <a:chOff x="1828800" y="1066800"/>
            <a:chExt cx="5486400" cy="3581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219200"/>
              <a:ext cx="1295400" cy="1295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219200"/>
              <a:ext cx="1298448" cy="129844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086100" y="1600200"/>
              <a:ext cx="304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>
                  <a:solidFill>
                    <a:schemeClr val="tx1"/>
                  </a:solidFill>
                </a:rPr>
                <a:t>c</a:t>
              </a:r>
              <a:r>
                <a:rPr lang="en-US" sz="2000" b="0" dirty="0" smtClean="0">
                  <a:solidFill>
                    <a:schemeClr val="tx1"/>
                  </a:solidFill>
                </a:rPr>
                <a:t>an coincide with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7400" y="2438400"/>
              <a:ext cx="1295400" cy="1295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1200" y="2438400"/>
              <a:ext cx="1298448" cy="129844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086100" y="2800290"/>
              <a:ext cx="304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>
                  <a:solidFill>
                    <a:schemeClr val="tx1"/>
                  </a:solidFill>
                </a:rPr>
                <a:t>c</a:t>
              </a:r>
              <a:r>
                <a:rPr lang="en-US" sz="2000" b="0" dirty="0" smtClean="0">
                  <a:solidFill>
                    <a:schemeClr val="tx1"/>
                  </a:solidFill>
                </a:rPr>
                <a:t>an coincide with</a:t>
              </a:r>
              <a:endParaRPr lang="en-US" sz="2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57400" y="3867090"/>
              <a:ext cx="5105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 smtClean="0">
                  <a:solidFill>
                    <a:schemeClr val="tx1"/>
                  </a:solidFill>
                </a:rPr>
                <a:t>302 or 200 style negotiation can be used</a:t>
              </a:r>
              <a:endParaRPr lang="en-US" sz="2000" dirty="0"/>
            </a:p>
          </p:txBody>
        </p:sp>
        <p:sp>
          <p:nvSpPr>
            <p:cNvPr id="2" name="Rectangle 1"/>
            <p:cNvSpPr/>
            <p:nvPr/>
          </p:nvSpPr>
          <p:spPr bwMode="auto">
            <a:xfrm>
              <a:off x="1828800" y="1066800"/>
              <a:ext cx="5486400" cy="35814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78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79871"/>
            <a:ext cx="8382000" cy="4916129"/>
          </a:xfrm>
          <a:prstGeom prst="rect">
            <a:avLst/>
          </a:prstGeom>
        </p:spPr>
      </p:pic>
      <p:sp>
        <p:nvSpPr>
          <p:cNvPr id="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35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Memento 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Datetime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 Negotiation - Client Server Interaction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766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2037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1943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3"/>
          <p:cNvSpPr/>
          <p:nvPr/>
        </p:nvSpPr>
        <p:spPr bwMode="auto">
          <a:xfrm>
            <a:off x="2514600" y="4953000"/>
            <a:ext cx="3352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7400" y="3716179"/>
            <a:ext cx="2438400" cy="246221"/>
          </a:xfrm>
          <a:prstGeom prst="rect">
            <a:avLst/>
          </a:prstGeom>
          <a:solidFill>
            <a:srgbClr val="FFFFFF"/>
          </a:solidFill>
        </p:spPr>
        <p:txBody>
          <a:bodyPr wrap="square" tIns="0" bIns="45720" rtlCol="0">
            <a:spAutoFit/>
          </a:bodyPr>
          <a:lstStyle/>
          <a:p>
            <a:r>
              <a:rPr lang="en-US" sz="1300" b="0" dirty="0" smtClean="0">
                <a:solidFill>
                  <a:schemeClr val="tx1"/>
                </a:solidFill>
              </a:rPr>
              <a:t>Yes, G</a:t>
            </a:r>
            <a:endParaRPr lang="en-US" sz="1300" b="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2600" y="4648200"/>
            <a:ext cx="4114800" cy="246221"/>
          </a:xfrm>
          <a:prstGeom prst="rect">
            <a:avLst/>
          </a:prstGeom>
          <a:solidFill>
            <a:srgbClr val="FFFFFF"/>
          </a:solidFill>
        </p:spPr>
        <p:txBody>
          <a:bodyPr wrap="square" tIns="0" bIns="45720" rtlCol="0">
            <a:spAutoFit/>
          </a:bodyPr>
          <a:lstStyle/>
          <a:p>
            <a:r>
              <a:rPr lang="en-US" sz="1300" b="0" dirty="0" smtClean="0">
                <a:solidFill>
                  <a:schemeClr val="tx1"/>
                </a:solidFill>
              </a:rPr>
              <a:t>It’s at M</a:t>
            </a:r>
            <a:endParaRPr lang="en-US" sz="13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464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7" name="Picture 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8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9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Memento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Datetime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Negotiation - HTTP Flow</a:t>
            </a:r>
          </a:p>
        </p:txBody>
      </p:sp>
      <p:pic>
        <p:nvPicPr>
          <p:cNvPr id="98311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00" y="9906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11255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3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4" name="Picture 10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20399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5" name="Text Box 12"/>
          <p:cNvSpPr txBox="1">
            <a:spLocks noChangeArrowheads="1"/>
          </p:cNvSpPr>
          <p:nvPr/>
        </p:nvSpPr>
        <p:spPr bwMode="auto">
          <a:xfrm>
            <a:off x="1295400" y="1066800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HEAD R,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[Accept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-</a:t>
            </a:r>
            <a:r>
              <a:rPr lang="en-US" sz="2000" b="0" dirty="0" err="1" smtClean="0">
                <a:solidFill>
                  <a:srgbClr val="000000"/>
                </a:solidFill>
                <a:latin typeface="Courier New" charset="0"/>
              </a:rPr>
              <a:t>Datetime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]</a:t>
            </a:r>
            <a:endParaRPr lang="en-US" sz="2000" b="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8316" name="Text Box 13"/>
          <p:cNvSpPr txBox="1">
            <a:spLocks noChangeArrowheads="1"/>
          </p:cNvSpPr>
          <p:nvPr/>
        </p:nvSpPr>
        <p:spPr bwMode="auto">
          <a:xfrm>
            <a:off x="1295400" y="1958975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[Link </a:t>
            </a:r>
            <a:r>
              <a:rPr lang="en-US" sz="2000" b="0" dirty="0" smtClean="0">
                <a:solidFill>
                  <a:srgbClr val="000000"/>
                </a:solidFill>
                <a:latin typeface="Wingdings" charset="2"/>
                <a:ea typeface="Wingdings" charset="2"/>
                <a:cs typeface="Wingdings" charset="2"/>
              </a:rPr>
              <a:t>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G]</a:t>
            </a:r>
            <a:endParaRPr lang="en-US" sz="2000" b="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98317" name="Picture 15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2954338"/>
            <a:ext cx="685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8" name="Picture 18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3944938"/>
            <a:ext cx="685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9" name="Text Box 21"/>
          <p:cNvSpPr txBox="1">
            <a:spLocks noChangeArrowheads="1"/>
          </p:cNvSpPr>
          <p:nvPr/>
        </p:nvSpPr>
        <p:spPr bwMode="auto">
          <a:xfrm>
            <a:off x="1295400" y="3863975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302 </a:t>
            </a:r>
            <a:r>
              <a:rPr lang="en-US" sz="2000" b="0" dirty="0" smtClean="0">
                <a:solidFill>
                  <a:srgbClr val="000000"/>
                </a:solidFill>
                <a:latin typeface="Wingdings" charset="2"/>
                <a:ea typeface="Wingdings" charset="2"/>
                <a:cs typeface="Wingdings" charset="2"/>
              </a:rPr>
              <a:t>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M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, Vary,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 Link </a:t>
            </a:r>
            <a:r>
              <a:rPr lang="en-US" sz="2000" b="0" dirty="0" smtClean="0">
                <a:solidFill>
                  <a:srgbClr val="000000"/>
                </a:solidFill>
                <a:latin typeface="Wingdings" charset="2"/>
                <a:ea typeface="Wingdings" charset="2"/>
                <a:cs typeface="Wingdings" charset="2"/>
              </a:rPr>
              <a:t>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  <a:ea typeface="Wingdings" charset="2"/>
              </a:rPr>
              <a:t>R,[M,T]</a:t>
            </a:r>
            <a:endParaRPr lang="en-US" sz="2000" b="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8320" name="Picture 26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4783138"/>
            <a:ext cx="685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21" name="Picture 28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5697538"/>
            <a:ext cx="685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22" name="Text Box 31"/>
          <p:cNvSpPr txBox="1">
            <a:spLocks noChangeArrowheads="1"/>
          </p:cNvSpPr>
          <p:nvPr/>
        </p:nvSpPr>
        <p:spPr bwMode="auto">
          <a:xfrm>
            <a:off x="1143000" y="5638800"/>
            <a:ext cx="6934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200,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 Memento-</a:t>
            </a:r>
            <a:r>
              <a:rPr lang="en-US" sz="2000" b="0" dirty="0" err="1">
                <a:solidFill>
                  <a:srgbClr val="000000"/>
                </a:solidFill>
                <a:latin typeface="Courier New" charset="0"/>
              </a:rPr>
              <a:t>Datetime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 Link </a:t>
            </a:r>
            <a:r>
              <a:rPr lang="en-US" sz="2000" b="0" dirty="0" smtClean="0">
                <a:solidFill>
                  <a:srgbClr val="000000"/>
                </a:solidFill>
                <a:latin typeface="Wingdings" charset="2"/>
                <a:ea typeface="Wingdings" charset="2"/>
                <a:cs typeface="Wingdings" charset="2"/>
              </a:rPr>
              <a:t>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  <a:ea typeface="Wingdings" charset="2"/>
              </a:rPr>
              <a:t>R,[G,M,T]</a:t>
            </a:r>
            <a:endParaRPr lang="en-US" sz="2000" b="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8323" name="Text Box 41"/>
          <p:cNvSpPr txBox="1">
            <a:spLocks noChangeArrowheads="1"/>
          </p:cNvSpPr>
          <p:nvPr/>
        </p:nvSpPr>
        <p:spPr bwMode="auto">
          <a:xfrm>
            <a:off x="1295400" y="2895600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HEAD G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, Accept-</a:t>
            </a:r>
            <a:r>
              <a:rPr lang="en-US" sz="2000" b="0" dirty="0" err="1">
                <a:solidFill>
                  <a:srgbClr val="000000"/>
                </a:solidFill>
                <a:latin typeface="Courier New" charset="0"/>
              </a:rPr>
              <a:t>Datetime</a:t>
            </a:r>
            <a:endParaRPr lang="en-US" sz="2000" b="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8324" name="Text Box 42"/>
          <p:cNvSpPr txBox="1">
            <a:spLocks noChangeArrowheads="1"/>
          </p:cNvSpPr>
          <p:nvPr/>
        </p:nvSpPr>
        <p:spPr bwMode="auto">
          <a:xfrm>
            <a:off x="1295400" y="4702175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GET M,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[Accept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-</a:t>
            </a:r>
            <a:r>
              <a:rPr lang="en-US" sz="2000" b="0" dirty="0" err="1" smtClean="0">
                <a:solidFill>
                  <a:srgbClr val="000000"/>
                </a:solidFill>
                <a:latin typeface="Courier New" charset="0"/>
              </a:rPr>
              <a:t>Datetime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]</a:t>
            </a:r>
            <a:endParaRPr lang="en-US" sz="2000" b="0" dirty="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98325" name="Straight Arrow Connector 31"/>
          <p:cNvCxnSpPr>
            <a:cxnSpLocks noChangeShapeType="1"/>
          </p:cNvCxnSpPr>
          <p:nvPr/>
        </p:nvCxnSpPr>
        <p:spPr bwMode="auto">
          <a:xfrm>
            <a:off x="1143000" y="14478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26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362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27" name="Straight Arrow Connector 35"/>
          <p:cNvCxnSpPr>
            <a:cxnSpLocks noChangeShapeType="1"/>
          </p:cNvCxnSpPr>
          <p:nvPr/>
        </p:nvCxnSpPr>
        <p:spPr bwMode="auto">
          <a:xfrm flipV="1">
            <a:off x="1143000" y="3276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28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267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29" name="Straight Arrow Connector 39"/>
          <p:cNvCxnSpPr>
            <a:cxnSpLocks noChangeShapeType="1"/>
          </p:cNvCxnSpPr>
          <p:nvPr/>
        </p:nvCxnSpPr>
        <p:spPr bwMode="auto">
          <a:xfrm flipV="1">
            <a:off x="1143000" y="51054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30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019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1447800" y="6305550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[…]== optional</a:t>
            </a:r>
            <a:endParaRPr lang="en-US" sz="2000" b="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0668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9939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8956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8862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72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6388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w_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37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Original Resource Provides No Link – Client Intelligence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_7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38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Original Resource Gone – Client Intelligence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w_7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39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Original Resource Gone – Server Due 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Dilligence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22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89" y="2057400"/>
            <a:ext cx="2876823" cy="2468880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27432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27432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000" y="1251466"/>
            <a:ext cx="2057400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Today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29000" y="1066800"/>
            <a:ext cx="2286000" cy="8309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Select Date</a:t>
            </a:r>
          </a:p>
          <a:p>
            <a:r>
              <a:rPr lang="en-US" sz="2400" b="0" dirty="0" smtClean="0">
                <a:solidFill>
                  <a:schemeClr val="tx1"/>
                </a:solidFill>
              </a:rPr>
              <a:t>June 27 2011</a:t>
            </a:r>
            <a:endParaRPr lang="en-US" sz="24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781800" y="1251466"/>
            <a:ext cx="2064824" cy="461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May 29 2011</a:t>
            </a:r>
            <a:endParaRPr lang="en-US" sz="2400" dirty="0" smtClean="0"/>
          </a:p>
        </p:txBody>
      </p:sp>
      <p:cxnSp>
        <p:nvCxnSpPr>
          <p:cNvPr id="26" name="Straight Arrow Connector 25"/>
          <p:cNvCxnSpPr>
            <a:stCxn id="14" idx="3"/>
            <a:endCxn id="15" idx="1"/>
          </p:cNvCxnSpPr>
          <p:nvPr/>
        </p:nvCxnSpPr>
        <p:spPr bwMode="auto">
          <a:xfrm>
            <a:off x="2438400" y="1482299"/>
            <a:ext cx="9906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8" name="Straight Arrow Connector 27"/>
          <p:cNvCxnSpPr>
            <a:stCxn id="15" idx="3"/>
            <a:endCxn id="16" idx="1"/>
          </p:cNvCxnSpPr>
          <p:nvPr/>
        </p:nvCxnSpPr>
        <p:spPr bwMode="auto">
          <a:xfrm>
            <a:off x="5715000" y="1482299"/>
            <a:ext cx="10668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6515100" y="4800600"/>
            <a:ext cx="236220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</a:rPr>
              <a:t>From </a:t>
            </a:r>
          </a:p>
          <a:p>
            <a:r>
              <a:rPr lang="en-US" sz="2400" b="0" dirty="0" smtClean="0">
                <a:solidFill>
                  <a:schemeClr val="tx1"/>
                </a:solidFill>
              </a:rPr>
              <a:t>Internet Archive</a:t>
            </a:r>
            <a:endParaRPr lang="en-US" sz="2400" dirty="0" smtClean="0"/>
          </a:p>
        </p:txBody>
      </p: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Memento: Access Versions via the Original URI and a 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Datetime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366085" y="2057400"/>
            <a:ext cx="653715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7400"/>
            <a:ext cx="2880752" cy="2468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057402"/>
            <a:ext cx="2895600" cy="2472832"/>
          </a:xfrm>
          <a:prstGeom prst="rect">
            <a:avLst/>
          </a:prstGeom>
        </p:spPr>
      </p:pic>
      <p:sp>
        <p:nvSpPr>
          <p:cNvPr id="2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4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49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w_7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8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40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Original Resource’s Server Gone – Client Intelligence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low_6b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4672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8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41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Memento Aggregator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86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42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TimeGates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0" y="3096161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A list of </a:t>
            </a:r>
            <a:r>
              <a:rPr lang="en-US" sz="2000" b="0" dirty="0" err="1" smtClean="0">
                <a:solidFill>
                  <a:srgbClr val="000000"/>
                </a:solidFill>
              </a:rPr>
              <a:t>TimeGates</a:t>
            </a:r>
            <a:r>
              <a:rPr lang="en-US" sz="2000" b="0" dirty="0" smtClean="0">
                <a:solidFill>
                  <a:srgbClr val="000000"/>
                </a:solidFill>
              </a:rPr>
              <a:t> provided by major web archives as well as </a:t>
            </a:r>
          </a:p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by-proxy </a:t>
            </a:r>
            <a:r>
              <a:rPr lang="en-US" sz="2000" b="0" dirty="0" err="1" smtClean="0">
                <a:solidFill>
                  <a:srgbClr val="000000"/>
                </a:solidFill>
              </a:rPr>
              <a:t>TimeGates</a:t>
            </a:r>
            <a:r>
              <a:rPr lang="en-US" sz="2000" b="0" dirty="0" smtClean="0">
                <a:solidFill>
                  <a:srgbClr val="000000"/>
                </a:solidFill>
              </a:rPr>
              <a:t> provided for other systems is </a:t>
            </a:r>
            <a:r>
              <a:rPr lang="en-US" sz="2000" b="0" dirty="0">
                <a:solidFill>
                  <a:srgbClr val="000000"/>
                </a:solidFill>
              </a:rPr>
              <a:t>maintained at </a:t>
            </a:r>
            <a:endParaRPr lang="en-US" sz="2000" b="0" dirty="0" smtClean="0">
              <a:solidFill>
                <a:srgbClr val="000000"/>
              </a:solidFill>
            </a:endParaRPr>
          </a:p>
          <a:p>
            <a:pPr marL="0" lvl="1"/>
            <a:endParaRPr lang="en-US" sz="2000" b="0" dirty="0">
              <a:solidFill>
                <a:srgbClr val="000000"/>
              </a:solidFill>
            </a:endParaRPr>
          </a:p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http</a:t>
            </a:r>
            <a:r>
              <a:rPr lang="en-US" sz="2000" b="0" dirty="0">
                <a:solidFill>
                  <a:srgbClr val="000000"/>
                </a:solidFill>
              </a:rPr>
              <a:t>://</a:t>
            </a:r>
            <a:r>
              <a:rPr lang="en-US" sz="2000" b="0" dirty="0" err="1">
                <a:solidFill>
                  <a:srgbClr val="000000"/>
                </a:solidFill>
              </a:rPr>
              <a:t>mementoweb.org</a:t>
            </a:r>
            <a:r>
              <a:rPr lang="en-US" sz="2000" b="0" dirty="0">
                <a:solidFill>
                  <a:srgbClr val="000000"/>
                </a:solidFill>
              </a:rPr>
              <a:t>/depot</a:t>
            </a:r>
            <a:r>
              <a:rPr lang="en-US" sz="2000" b="0" dirty="0" smtClean="0">
                <a:solidFill>
                  <a:srgbClr val="000000"/>
                </a:solidFill>
              </a:rPr>
              <a:t>/</a:t>
            </a:r>
            <a:endParaRPr lang="en-US" sz="2000" dirty="0" smtClean="0">
              <a:ea typeface="Courier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447800"/>
            <a:ext cx="1298448" cy="1298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43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Aggregator 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TimeGate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0" y="3096161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/>
            <a:endParaRPr lang="en-US" sz="2000" b="0" dirty="0">
              <a:solidFill>
                <a:srgbClr val="000000"/>
              </a:solidFill>
            </a:endParaRPr>
          </a:p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http</a:t>
            </a:r>
            <a:r>
              <a:rPr lang="en-US" sz="2000" b="0" dirty="0">
                <a:solidFill>
                  <a:srgbClr val="000000"/>
                </a:solidFill>
              </a:rPr>
              <a:t>:/</a:t>
            </a:r>
            <a:r>
              <a:rPr lang="en-US" sz="2000" b="0" dirty="0" smtClean="0">
                <a:solidFill>
                  <a:srgbClr val="000000"/>
                </a:solidFill>
              </a:rPr>
              <a:t>/</a:t>
            </a:r>
            <a:r>
              <a:rPr lang="en-US" sz="2000" b="0" dirty="0" err="1" smtClean="0">
                <a:solidFill>
                  <a:srgbClr val="000000"/>
                </a:solidFill>
              </a:rPr>
              <a:t>timetravel.mementoweb.org</a:t>
            </a:r>
            <a:r>
              <a:rPr lang="en-US" sz="2000" b="0" dirty="0" smtClean="0">
                <a:solidFill>
                  <a:srgbClr val="000000"/>
                </a:solidFill>
              </a:rPr>
              <a:t>/</a:t>
            </a:r>
            <a:r>
              <a:rPr lang="en-US" sz="2000" b="0" dirty="0" err="1" smtClean="0">
                <a:solidFill>
                  <a:srgbClr val="000000"/>
                </a:solidFill>
              </a:rPr>
              <a:t>timegate</a:t>
            </a:r>
            <a:r>
              <a:rPr lang="en-US" sz="2000" b="0" dirty="0" smtClean="0">
                <a:solidFill>
                  <a:srgbClr val="000000"/>
                </a:solidFill>
              </a:rPr>
              <a:t>/</a:t>
            </a:r>
            <a:r>
              <a:rPr lang="en-US" sz="2000" dirty="0" smtClean="0">
                <a:solidFill>
                  <a:srgbClr val="000000"/>
                </a:solidFill>
              </a:rPr>
              <a:t>original-</a:t>
            </a:r>
            <a:r>
              <a:rPr lang="en-US" sz="2000" dirty="0" err="1" smtClean="0">
                <a:solidFill>
                  <a:srgbClr val="000000"/>
                </a:solidFill>
              </a:rPr>
              <a:t>url</a:t>
            </a:r>
            <a:endParaRPr lang="en-US" sz="2000" dirty="0" smtClean="0">
              <a:ea typeface="Courier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447800"/>
            <a:ext cx="1298448" cy="1298448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http://</a:t>
            </a:r>
            <a:r>
              <a:rPr lang="en-US" sz="2000" b="0" dirty="0" err="1">
                <a:solidFill>
                  <a:schemeClr val="tx1"/>
                </a:solidFill>
              </a:rPr>
              <a:t>timetravel.mementoweb.org</a:t>
            </a:r>
            <a:r>
              <a:rPr lang="en-US" sz="2000" b="0" dirty="0">
                <a:solidFill>
                  <a:schemeClr val="tx1"/>
                </a:solidFill>
              </a:rPr>
              <a:t>/</a:t>
            </a:r>
            <a:r>
              <a:rPr lang="en-US" sz="2000" b="0" dirty="0" err="1">
                <a:solidFill>
                  <a:schemeClr val="tx1"/>
                </a:solidFill>
              </a:rPr>
              <a:t>api</a:t>
            </a:r>
            <a:r>
              <a:rPr lang="en-US" sz="2000" b="0" dirty="0">
                <a:solidFill>
                  <a:schemeClr val="tx1"/>
                </a:solidFill>
              </a:rPr>
              <a:t>/</a:t>
            </a:r>
            <a:r>
              <a:rPr lang="en-US" sz="2000" b="0" dirty="0" smtClean="0">
                <a:solidFill>
                  <a:schemeClr val="tx1"/>
                </a:solidFill>
              </a:rPr>
              <a:t>#</a:t>
            </a:r>
            <a:r>
              <a:rPr lang="en-US" sz="2000" b="0" dirty="0" err="1" smtClean="0">
                <a:solidFill>
                  <a:schemeClr val="tx1"/>
                </a:solidFill>
              </a:rPr>
              <a:t>timegate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7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TimeMaps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44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7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45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TimeMap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" name="Picture 3" descr="time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2343"/>
            <a:ext cx="8305800" cy="51536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3773269"/>
            <a:ext cx="5257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m</a:t>
            </a: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ultiple </a:t>
            </a:r>
            <a:r>
              <a:rPr lang="en-US" sz="1800" b="0" dirty="0" err="1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TimeMap</a:t>
            </a:r>
            <a:r>
              <a:rPr lang="en-US" sz="1800" b="0" dirty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 serializations </a:t>
            </a: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possible</a:t>
            </a:r>
          </a:p>
          <a:p>
            <a:pPr marL="342900" indent="-342900" algn="l">
              <a:buFont typeface="Arial"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application</a:t>
            </a:r>
            <a:r>
              <a:rPr lang="en-US" sz="1800" b="0" dirty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-link/</a:t>
            </a: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format mandatory</a:t>
            </a:r>
          </a:p>
          <a:p>
            <a:pPr marL="342900" indent="-342900" algn="l">
              <a:buFont typeface="Arial"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When </a:t>
            </a:r>
            <a:r>
              <a:rPr lang="en-US" sz="1800" b="0" dirty="0" err="1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TimeMaps</a:t>
            </a:r>
            <a:r>
              <a:rPr lang="en-US" sz="1800" b="0" dirty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become too large, they can be broken up and </a:t>
            </a: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paged or indexed</a:t>
            </a:r>
          </a:p>
          <a:p>
            <a:pPr marL="342900" indent="-342900" algn="l">
              <a:buFont typeface="Arial"/>
              <a:buChar char="•"/>
            </a:pPr>
            <a:endParaRPr lang="en-US" sz="1800" b="0" dirty="0">
              <a:solidFill>
                <a:srgbClr val="000000"/>
              </a:solidFill>
              <a:latin typeface="Arial"/>
              <a:ea typeface="Arial" charset="0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Aggregator: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Supports JSON </a:t>
            </a:r>
            <a:r>
              <a:rPr lang="en-US" sz="1800" b="0" dirty="0" err="1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TimeMaps</a:t>
            </a:r>
            <a:endParaRPr lang="en-US" sz="1800" b="0" dirty="0" smtClean="0">
              <a:solidFill>
                <a:srgbClr val="000000"/>
              </a:solidFill>
              <a:latin typeface="Arial"/>
              <a:ea typeface="Arial" charset="0"/>
              <a:cs typeface="Arial"/>
            </a:endParaRPr>
          </a:p>
          <a:p>
            <a:pPr marL="800100" lvl="1" indent="-342900" algn="l">
              <a:buFont typeface="Arial"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Provides Index </a:t>
            </a:r>
            <a:r>
              <a:rPr lang="en-US" sz="1800" b="0" dirty="0" err="1" smtClean="0">
                <a:solidFill>
                  <a:srgbClr val="000000"/>
                </a:solidFill>
                <a:latin typeface="Arial"/>
                <a:ea typeface="Arial" charset="0"/>
                <a:cs typeface="Arial"/>
              </a:rPr>
              <a:t>TimeMaps</a:t>
            </a:r>
            <a:endParaRPr lang="en-US" sz="1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8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447800"/>
            <a:ext cx="1298448" cy="1298448"/>
          </a:xfrm>
          <a:prstGeom prst="rect">
            <a:avLst/>
          </a:prstGeom>
        </p:spPr>
      </p:pic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46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Aggregator </a:t>
            </a:r>
            <a:r>
              <a:rPr lang="en-US" dirty="0" err="1" smtClean="0">
                <a:latin typeface="Arial" charset="0"/>
                <a:ea typeface="ＭＳ Ｐゴシック" charset="-128"/>
                <a:cs typeface="ＭＳ Ｐゴシック" charset="-128"/>
              </a:rPr>
              <a:t>TimeMaps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0" y="3096161"/>
            <a:ext cx="9144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lvl="1"/>
            <a:endParaRPr lang="en-US" sz="2000" b="0" dirty="0">
              <a:solidFill>
                <a:srgbClr val="000000"/>
              </a:solidFill>
            </a:endParaRPr>
          </a:p>
          <a:p>
            <a:pPr marL="0" lvl="1"/>
            <a:r>
              <a:rPr lang="en-US" sz="2000" b="0" dirty="0" smtClean="0">
                <a:solidFill>
                  <a:srgbClr val="000000"/>
                </a:solidFill>
              </a:rPr>
              <a:t>http</a:t>
            </a:r>
            <a:r>
              <a:rPr lang="en-US" sz="2000" b="0" dirty="0">
                <a:solidFill>
                  <a:srgbClr val="000000"/>
                </a:solidFill>
              </a:rPr>
              <a:t>:/</a:t>
            </a:r>
            <a:r>
              <a:rPr lang="en-US" sz="2000" b="0" dirty="0" smtClean="0">
                <a:solidFill>
                  <a:srgbClr val="000000"/>
                </a:solidFill>
              </a:rPr>
              <a:t>/</a:t>
            </a:r>
            <a:r>
              <a:rPr lang="en-US" sz="2000" b="0" dirty="0" err="1" smtClean="0">
                <a:solidFill>
                  <a:srgbClr val="000000"/>
                </a:solidFill>
              </a:rPr>
              <a:t>timetravel.mementoweb.org</a:t>
            </a:r>
            <a:r>
              <a:rPr lang="en-US" sz="2000" b="0" dirty="0" smtClean="0">
                <a:solidFill>
                  <a:srgbClr val="000000"/>
                </a:solidFill>
              </a:rPr>
              <a:t>/</a:t>
            </a:r>
            <a:r>
              <a:rPr lang="en-US" sz="2000" b="0" dirty="0" err="1" smtClean="0">
                <a:solidFill>
                  <a:srgbClr val="000000"/>
                </a:solidFill>
              </a:rPr>
              <a:t>timemap</a:t>
            </a:r>
            <a:r>
              <a:rPr lang="en-US" sz="2000" b="0" dirty="0" smtClean="0">
                <a:solidFill>
                  <a:srgbClr val="000000"/>
                </a:solidFill>
              </a:rPr>
              <a:t>/link/</a:t>
            </a:r>
            <a:r>
              <a:rPr lang="en-US" sz="2000" dirty="0" smtClean="0">
                <a:solidFill>
                  <a:srgbClr val="000000"/>
                </a:solidFill>
              </a:rPr>
              <a:t>original-</a:t>
            </a:r>
            <a:r>
              <a:rPr lang="en-US" sz="2000" dirty="0" err="1" smtClean="0">
                <a:solidFill>
                  <a:srgbClr val="000000"/>
                </a:solidFill>
              </a:rPr>
              <a:t>url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lvl="1"/>
            <a:endParaRPr lang="en-US" sz="2000" dirty="0">
              <a:solidFill>
                <a:srgbClr val="000000"/>
              </a:solidFill>
              <a:ea typeface="Courier" charset="0"/>
              <a:cs typeface="Arial" charset="0"/>
            </a:endParaRPr>
          </a:p>
          <a:p>
            <a:pPr marL="0" lvl="1"/>
            <a:r>
              <a:rPr lang="en-US" sz="2000" b="0" dirty="0">
                <a:solidFill>
                  <a:srgbClr val="000000"/>
                </a:solidFill>
              </a:rPr>
              <a:t>http://</a:t>
            </a:r>
            <a:r>
              <a:rPr lang="en-US" sz="2000" b="0" dirty="0" err="1">
                <a:solidFill>
                  <a:srgbClr val="000000"/>
                </a:solidFill>
              </a:rPr>
              <a:t>timetravel.mementoweb.org</a:t>
            </a:r>
            <a:r>
              <a:rPr lang="en-US" sz="2000" b="0" dirty="0">
                <a:solidFill>
                  <a:srgbClr val="000000"/>
                </a:solidFill>
              </a:rPr>
              <a:t>/</a:t>
            </a:r>
            <a:r>
              <a:rPr lang="en-US" sz="2000" b="0" dirty="0" err="1">
                <a:solidFill>
                  <a:srgbClr val="000000"/>
                </a:solidFill>
              </a:rPr>
              <a:t>timemap</a:t>
            </a:r>
            <a:r>
              <a:rPr lang="en-US" sz="2000" b="0" dirty="0" smtClean="0">
                <a:solidFill>
                  <a:srgbClr val="000000"/>
                </a:solidFill>
              </a:rPr>
              <a:t>/</a:t>
            </a:r>
            <a:r>
              <a:rPr lang="en-US" sz="2000" b="0" dirty="0" err="1" smtClean="0">
                <a:solidFill>
                  <a:srgbClr val="000000"/>
                </a:solidFill>
              </a:rPr>
              <a:t>json</a:t>
            </a:r>
            <a:r>
              <a:rPr lang="en-US" sz="2000" b="0" dirty="0" smtClean="0">
                <a:solidFill>
                  <a:srgbClr val="000000"/>
                </a:solidFill>
              </a:rPr>
              <a:t>/</a:t>
            </a:r>
            <a:r>
              <a:rPr lang="en-US" sz="2000" dirty="0">
                <a:solidFill>
                  <a:srgbClr val="000000"/>
                </a:solidFill>
              </a:rPr>
              <a:t>original-</a:t>
            </a:r>
            <a:r>
              <a:rPr lang="en-US" sz="2000" dirty="0" err="1">
                <a:solidFill>
                  <a:srgbClr val="000000"/>
                </a:solidFill>
              </a:rPr>
              <a:t>url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/>
            <a:endParaRPr lang="en-US" sz="2000" dirty="0" smtClean="0">
              <a:ea typeface="Courier" charset="0"/>
              <a:cs typeface="Arial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http://</a:t>
            </a:r>
            <a:r>
              <a:rPr lang="en-US" sz="2000" b="0" dirty="0" err="1">
                <a:solidFill>
                  <a:schemeClr val="tx1"/>
                </a:solidFill>
              </a:rPr>
              <a:t>timetravel.mementoweb.org</a:t>
            </a:r>
            <a:r>
              <a:rPr lang="en-US" sz="2000" b="0" dirty="0">
                <a:solidFill>
                  <a:schemeClr val="tx1"/>
                </a:solidFill>
              </a:rPr>
              <a:t>/</a:t>
            </a:r>
            <a:r>
              <a:rPr lang="en-US" sz="2000" b="0" dirty="0" err="1">
                <a:solidFill>
                  <a:schemeClr val="tx1"/>
                </a:solidFill>
              </a:rPr>
              <a:t>api</a:t>
            </a:r>
            <a:r>
              <a:rPr lang="en-US" sz="2000" b="0" dirty="0">
                <a:solidFill>
                  <a:schemeClr val="tx1"/>
                </a:solidFill>
              </a:rPr>
              <a:t>/</a:t>
            </a:r>
            <a:r>
              <a:rPr lang="en-US" sz="2000" b="0" dirty="0" smtClean="0">
                <a:solidFill>
                  <a:schemeClr val="tx1"/>
                </a:solidFill>
              </a:rPr>
              <a:t>#</a:t>
            </a:r>
            <a:r>
              <a:rPr lang="en-US" sz="2000" b="0" dirty="0" err="1" smtClean="0">
                <a:solidFill>
                  <a:schemeClr val="tx1"/>
                </a:solidFill>
              </a:rPr>
              <a:t>timemap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28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HTTP Headers</a:t>
            </a: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47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/>
          </p:cNvSpPr>
          <p:nvPr/>
        </p:nvSpPr>
        <p:spPr bwMode="auto">
          <a:xfrm>
            <a:off x="685800" y="188913"/>
            <a:ext cx="78486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 algn="ctr"/>
            <a:r>
              <a:rPr lang="en-US" sz="2400" b="0" dirty="0">
                <a:solidFill>
                  <a:schemeClr val="tx2"/>
                </a:solidFill>
                <a:ea typeface="Arial" charset="0"/>
                <a:cs typeface="Arial" charset="0"/>
              </a:rPr>
              <a:t>The HTTP Headers used in </a:t>
            </a:r>
            <a:r>
              <a:rPr lang="en-US" sz="2400" b="0" dirty="0" smtClean="0">
                <a:solidFill>
                  <a:schemeClr val="tx2"/>
                </a:solidFill>
                <a:ea typeface="Arial" charset="0"/>
                <a:cs typeface="Arial" charset="0"/>
              </a:rPr>
              <a:t>the Memento Protocol</a:t>
            </a:r>
            <a:endParaRPr lang="en-US" sz="2400" b="0" dirty="0">
              <a:solidFill>
                <a:schemeClr val="tx2"/>
              </a:solidFill>
              <a:ea typeface="Arial" charset="0"/>
              <a:cs typeface="Arial" charset="0"/>
            </a:endParaRPr>
          </a:p>
        </p:txBody>
      </p:sp>
      <p:sp>
        <p:nvSpPr>
          <p:cNvPr id="16387" name="Content Placeholder 2"/>
          <p:cNvSpPr>
            <a:spLocks/>
          </p:cNvSpPr>
          <p:nvPr/>
        </p:nvSpPr>
        <p:spPr bwMode="auto">
          <a:xfrm>
            <a:off x="685800" y="1143000"/>
            <a:ext cx="7772400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000" b="0" dirty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Define two new headers: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b="0" dirty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request:</a:t>
            </a:r>
            <a:r>
              <a:rPr lang="en-US" sz="2000" b="0" dirty="0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Accept</a:t>
            </a:r>
            <a:r>
              <a:rPr lang="en-US" sz="2000" b="0" dirty="0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-</a:t>
            </a:r>
            <a:r>
              <a:rPr lang="en-US" sz="2000" b="0" dirty="0" err="1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Datetime</a:t>
            </a:r>
            <a:r>
              <a:rPr lang="en-US" sz="2000" b="0" dirty="0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: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b="0" dirty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response:</a:t>
            </a:r>
            <a:r>
              <a:rPr lang="en-US" sz="2000" b="0" dirty="0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Memento-</a:t>
            </a:r>
            <a:r>
              <a:rPr lang="en-US" sz="2000" b="0" dirty="0" err="1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Datetime</a:t>
            </a:r>
            <a:r>
              <a:rPr lang="en-US" sz="2000" b="0" dirty="0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:</a:t>
            </a:r>
            <a:endParaRPr lang="en-US" sz="2000" b="0" dirty="0" smtClean="0">
              <a:solidFill>
                <a:schemeClr val="tx1"/>
              </a:solidFill>
              <a:latin typeface="Courier"/>
              <a:ea typeface="Courier" charset="0"/>
              <a:cs typeface="Courier"/>
            </a:endParaRP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endParaRPr lang="en-US" sz="2000" b="0" dirty="0" smtClean="0">
              <a:solidFill>
                <a:schemeClr val="tx1"/>
              </a:solidFill>
              <a:latin typeface="Arial"/>
              <a:ea typeface="Courier" charset="0"/>
              <a:cs typeface="Arial"/>
            </a:endParaRP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Introduce new content for two existing headers:</a:t>
            </a:r>
            <a:endParaRPr lang="en-US" sz="2000" b="0" dirty="0">
              <a:solidFill>
                <a:schemeClr val="tx1"/>
              </a:solidFill>
              <a:latin typeface="Arial"/>
              <a:ea typeface="Courier" charset="0"/>
              <a:cs typeface="Arial"/>
            </a:endParaRP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b="0" dirty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response: </a:t>
            </a:r>
            <a:r>
              <a:rPr lang="en-US" sz="2000" b="0" dirty="0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Vary</a:t>
            </a:r>
            <a:r>
              <a:rPr lang="en-US" sz="2000" b="0" dirty="0" smtClean="0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: ; Link: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endParaRPr lang="en-US" sz="2000" b="0" dirty="0" smtClean="0">
              <a:solidFill>
                <a:schemeClr val="tx1"/>
              </a:solidFill>
              <a:latin typeface="Arial"/>
              <a:ea typeface="Courier" charset="0"/>
              <a:cs typeface="Arial"/>
            </a:endParaRP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000" b="0" dirty="0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Use one existing header without modification</a:t>
            </a:r>
            <a:r>
              <a:rPr lang="en-US" sz="2000" b="0" dirty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:</a:t>
            </a:r>
            <a:endParaRPr lang="en-US" sz="2000" b="0" dirty="0" smtClean="0">
              <a:solidFill>
                <a:schemeClr val="tx1"/>
              </a:solidFill>
              <a:latin typeface="Arial"/>
              <a:ea typeface="Courier" charset="0"/>
              <a:cs typeface="Arial"/>
            </a:endParaRP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b="0" dirty="0" smtClean="0">
                <a:solidFill>
                  <a:schemeClr val="tx1"/>
                </a:solidFill>
                <a:latin typeface="Arial"/>
                <a:ea typeface="Courier" charset="0"/>
                <a:cs typeface="Arial"/>
              </a:rPr>
              <a:t>response: </a:t>
            </a:r>
            <a:r>
              <a:rPr lang="en-US" sz="2000" b="0" dirty="0" smtClean="0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Location</a:t>
            </a:r>
            <a:r>
              <a:rPr lang="en-US" sz="2000" b="0" dirty="0">
                <a:solidFill>
                  <a:schemeClr val="tx1"/>
                </a:solidFill>
                <a:latin typeface="Courier"/>
                <a:ea typeface="Courier" charset="0"/>
                <a:cs typeface="Courier"/>
              </a:rPr>
              <a:t>:</a:t>
            </a:r>
            <a:r>
              <a:rPr lang="en-US" sz="2000" dirty="0">
                <a:latin typeface="Courier"/>
                <a:ea typeface="Courier" charset="0"/>
                <a:cs typeface="Courier"/>
              </a:rPr>
              <a:t>,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TCN:</a:t>
            </a:r>
          </a:p>
          <a:p>
            <a:pPr marL="342900" indent="-342900" algn="ctr">
              <a:spcBef>
                <a:spcPct val="20000"/>
              </a:spcBef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 algn="ctr">
              <a:spcBef>
                <a:spcPct val="20000"/>
              </a:spcBef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 algn="ctr">
              <a:spcBef>
                <a:spcPct val="20000"/>
              </a:spcBef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388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202B5398-0F1B-AC40-BBB5-A855525A4AD1}" type="slidenum">
              <a:rPr lang="en-US" sz="1400" b="0">
                <a:solidFill>
                  <a:srgbClr val="000000"/>
                </a:solidFill>
              </a:rPr>
              <a:pPr algn="l"/>
              <a:t>48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HTTP </a:t>
            </a:r>
            <a:r>
              <a:rPr lang="en-US" u="sng" dirty="0" smtClean="0">
                <a:solidFill>
                  <a:srgbClr val="000000"/>
                </a:solidFill>
                <a:latin typeface="Arial"/>
                <a:cs typeface="Arial"/>
              </a:rPr>
              <a:t>Request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Headers for </a:t>
            </a:r>
            <a:r>
              <a:rPr lang="en-US" dirty="0" err="1" smtClean="0">
                <a:latin typeface="Arial"/>
                <a:cs typeface="Arial"/>
              </a:rPr>
              <a:t>Datetime</a:t>
            </a:r>
            <a:r>
              <a:rPr lang="en-US" dirty="0" smtClean="0">
                <a:latin typeface="Arial"/>
                <a:cs typeface="Arial"/>
              </a:rPr>
              <a:t> Negotiation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7772400" cy="4751388"/>
          </a:xfrm>
        </p:spPr>
        <p:txBody>
          <a:bodyPr/>
          <a:lstStyle/>
          <a:p>
            <a:r>
              <a:rPr lang="en-US" sz="2000" dirty="0" smtClean="0">
                <a:latin typeface="Courier"/>
                <a:ea typeface="Courier" charset="0"/>
                <a:cs typeface="Courier"/>
              </a:rPr>
              <a:t>Accept-</a:t>
            </a:r>
            <a:r>
              <a:rPr lang="en-US" sz="2000" dirty="0" err="1" smtClean="0">
                <a:latin typeface="Courier"/>
                <a:ea typeface="Courier" charset="0"/>
                <a:cs typeface="Courier"/>
              </a:rPr>
              <a:t>Datetime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: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Issued against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, [Original Resource, Memento</a:t>
            </a:r>
            <a:r>
              <a:rPr lang="en-US" sz="2000" dirty="0">
                <a:latin typeface="Arial"/>
                <a:ea typeface="Arial" charset="0"/>
                <a:cs typeface="Arial"/>
              </a:rPr>
              <a:t>]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Header value: desired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datetime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of a Memento</a:t>
            </a:r>
            <a:endParaRPr lang="en-US" sz="2000" dirty="0" smtClean="0">
              <a:latin typeface="Arial"/>
              <a:ea typeface="Courier" charset="0"/>
              <a:cs typeface="Arial"/>
            </a:endParaRPr>
          </a:p>
          <a:p>
            <a:pPr algn="ctr">
              <a:buFontTx/>
              <a:buNone/>
            </a:pP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>
              <a:buFontTx/>
              <a:buNone/>
            </a:pP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>
              <a:buFontTx/>
              <a:buNone/>
            </a:pP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304800" y="5699125"/>
            <a:ext cx="8610600" cy="396875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000" b="0" dirty="0" smtClean="0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Accept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-</a:t>
            </a:r>
            <a:r>
              <a:rPr lang="en-US" sz="2000" b="0" dirty="0" err="1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Datetime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Arial" charset="0"/>
                <a:cs typeface="Courier New"/>
              </a:rPr>
              <a:t>: 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Mon, 12 Oct 2009 14:20:33 GMT</a:t>
            </a:r>
            <a:endParaRPr lang="en-US" sz="2000" b="0" dirty="0">
              <a:solidFill>
                <a:srgbClr val="000000"/>
              </a:solidFill>
              <a:latin typeface="Courier New"/>
              <a:ea typeface="Arial" charset="0"/>
              <a:cs typeface="Courier New"/>
            </a:endParaRPr>
          </a:p>
        </p:txBody>
      </p:sp>
      <p:sp>
        <p:nvSpPr>
          <p:cNvPr id="17413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BB140CF3-7D8D-BA49-AE1E-E43EFD0F4194}" type="slidenum">
              <a:rPr lang="en-US" sz="1400" b="0">
                <a:solidFill>
                  <a:srgbClr val="000000"/>
                </a:solidFill>
              </a:rPr>
              <a:pPr algn="l"/>
              <a:t>49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>
            <a:prstTxWarp prst="textNoShape">
              <a:avLst/>
            </a:prstTxWarp>
          </a:bodyPr>
          <a:lstStyle/>
          <a:p>
            <a:pPr marL="342900" indent="-342900" algn="r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</a:rPr>
              <a:t>The Memento protocol achieves this by introducing</a:t>
            </a:r>
          </a:p>
          <a:p>
            <a:pPr marL="342900" indent="-342900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</a:rPr>
              <a:t>a uniform, </a:t>
            </a:r>
            <a:r>
              <a:rPr lang="en-US" sz="2400" b="0" dirty="0" err="1" smtClean="0">
                <a:solidFill>
                  <a:schemeClr val="tx1"/>
                </a:solidFill>
              </a:rPr>
              <a:t>datetime</a:t>
            </a:r>
            <a:r>
              <a:rPr lang="en-US" sz="2400" b="0" dirty="0" smtClean="0">
                <a:solidFill>
                  <a:schemeClr val="tx1"/>
                </a:solidFill>
              </a:rPr>
              <a:t>-based, version access capability</a:t>
            </a:r>
          </a:p>
          <a:p>
            <a:pPr marL="342900" indent="-342900" eaLnBrk="0" hangingPunct="0"/>
            <a:endParaRPr lang="en-US" sz="2400" b="0" dirty="0" smtClean="0">
              <a:solidFill>
                <a:schemeClr val="tx1"/>
              </a:solidFill>
            </a:endParaRPr>
          </a:p>
          <a:p>
            <a:pPr marL="342900" indent="-342900" eaLnBrk="0" hangingPunct="0"/>
            <a:r>
              <a:rPr lang="en-US" sz="2400" b="0" dirty="0">
                <a:solidFill>
                  <a:schemeClr val="tx1"/>
                </a:solidFill>
              </a:rPr>
              <a:t>t</a:t>
            </a:r>
            <a:r>
              <a:rPr lang="en-US" sz="2400" b="0" dirty="0" smtClean="0">
                <a:solidFill>
                  <a:schemeClr val="tx1"/>
                </a:solidFill>
              </a:rPr>
              <a:t>hat integrates the Present and Past Web.</a:t>
            </a:r>
          </a:p>
          <a:p>
            <a:pPr algn="r">
              <a:defRPr/>
            </a:pPr>
            <a:endParaRPr lang="en-US" sz="2000" dirty="0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en-US"/>
          </a:p>
        </p:txBody>
      </p:sp>
      <p:sp>
        <p:nvSpPr>
          <p:cNvPr id="5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88181FA-0AB5-C64B-B884-314D6EDCE12D}" type="slidenum">
              <a:rPr lang="en-US" sz="1400" b="0">
                <a:solidFill>
                  <a:srgbClr val="000000"/>
                </a:solidFill>
              </a:rPr>
              <a:pPr algn="l"/>
              <a:t>5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HTTP </a:t>
            </a:r>
            <a:r>
              <a:rPr lang="en-US" u="sng" dirty="0" smtClean="0">
                <a:solidFill>
                  <a:srgbClr val="000000"/>
                </a:solidFill>
                <a:latin typeface="Arial"/>
                <a:cs typeface="Arial"/>
              </a:rPr>
              <a:t>Response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Headers for </a:t>
            </a:r>
            <a:r>
              <a:rPr lang="en-US" dirty="0" err="1">
                <a:latin typeface="Arial"/>
                <a:cs typeface="Arial"/>
              </a:rPr>
              <a:t>Datetime</a:t>
            </a:r>
            <a:r>
              <a:rPr lang="en-US" dirty="0">
                <a:latin typeface="Arial"/>
                <a:cs typeface="Arial"/>
              </a:rPr>
              <a:t> Negotiation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077200" cy="4751388"/>
          </a:xfrm>
        </p:spPr>
        <p:txBody>
          <a:bodyPr/>
          <a:lstStyle/>
          <a:p>
            <a:r>
              <a:rPr lang="en-US" sz="2000" dirty="0" smtClean="0">
                <a:latin typeface="Courier"/>
                <a:ea typeface="Courier" charset="0"/>
                <a:cs typeface="Courier"/>
              </a:rPr>
              <a:t>Memento-</a:t>
            </a:r>
            <a:r>
              <a:rPr lang="en-US" sz="2000" dirty="0" err="1" smtClean="0">
                <a:latin typeface="Courier"/>
                <a:ea typeface="Courier" charset="0"/>
                <a:cs typeface="Courier"/>
              </a:rPr>
              <a:t>Datetime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: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Returned by Mementos onl</a:t>
            </a:r>
            <a:r>
              <a:rPr lang="en-US" sz="2000" dirty="0">
                <a:latin typeface="Arial"/>
                <a:ea typeface="Arial" charset="0"/>
                <a:cs typeface="Arial"/>
              </a:rPr>
              <a:t>y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Even when not as a result of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datetetime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negotiation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Header value: Archival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datetime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of the Memento</a:t>
            </a: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Resource has not and will not change beyond that date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This header is sticky:</a:t>
            </a: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Once returned, a server must always return it with same value</a:t>
            </a: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Must also be preserved when Mementos are mirrored at different URIs</a:t>
            </a:r>
          </a:p>
          <a:p>
            <a:pPr lvl="1"/>
            <a:r>
              <a:rPr lang="en-US" sz="2000" dirty="0" smtClean="0">
                <a:latin typeface="Arial"/>
                <a:ea typeface="Courier" charset="0"/>
                <a:cs typeface="Arial"/>
              </a:rPr>
              <a:t>This header is crucial to allow a client to understand it has arrived at a Memento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304800" y="5699125"/>
            <a:ext cx="8610600" cy="396875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000" b="0" dirty="0" smtClean="0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Memento-</a:t>
            </a:r>
            <a:r>
              <a:rPr lang="en-US" sz="2000" b="0" dirty="0" err="1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Datetime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Arial" charset="0"/>
                <a:cs typeface="Courier New"/>
              </a:rPr>
              <a:t>: 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Mon, 12 Oct 2009 14:20:33 GMT</a:t>
            </a:r>
            <a:endParaRPr lang="en-US" sz="2000" b="0" dirty="0">
              <a:solidFill>
                <a:srgbClr val="000000"/>
              </a:solidFill>
              <a:latin typeface="Courier New"/>
              <a:ea typeface="Arial" charset="0"/>
              <a:cs typeface="Courier New"/>
            </a:endParaRPr>
          </a:p>
        </p:txBody>
      </p:sp>
      <p:sp>
        <p:nvSpPr>
          <p:cNvPr id="22533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9457F6E0-ABAC-2E4C-AA7A-8198AACE5A6A}" type="slidenum">
              <a:rPr lang="en-US" sz="1400" b="0">
                <a:solidFill>
                  <a:srgbClr val="000000"/>
                </a:solidFill>
              </a:rPr>
              <a:pPr algn="l"/>
              <a:t>50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HTTP </a:t>
            </a:r>
            <a:r>
              <a:rPr lang="en-US" u="sng" dirty="0" smtClean="0">
                <a:solidFill>
                  <a:srgbClr val="000000"/>
                </a:solidFill>
                <a:latin typeface="Arial"/>
                <a:cs typeface="Arial"/>
              </a:rPr>
              <a:t>Response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Headers </a:t>
            </a:r>
            <a:r>
              <a:rPr lang="en-US" dirty="0" err="1">
                <a:latin typeface="Arial"/>
                <a:cs typeface="Arial"/>
              </a:rPr>
              <a:t>Datetime</a:t>
            </a:r>
            <a:r>
              <a:rPr lang="en-US" dirty="0">
                <a:latin typeface="Arial"/>
                <a:cs typeface="Arial"/>
              </a:rPr>
              <a:t> Negotiation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7924800" cy="4751388"/>
          </a:xfrm>
        </p:spPr>
        <p:txBody>
          <a:bodyPr/>
          <a:lstStyle/>
          <a:p>
            <a:r>
              <a:rPr lang="en-US" sz="2000" dirty="0" smtClean="0">
                <a:latin typeface="Courier"/>
                <a:ea typeface="Courier" charset="0"/>
                <a:cs typeface="Courier"/>
              </a:rPr>
              <a:t>Vary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: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Returned by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Similar to regular content negotiation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Header value: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accept-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datetime</a:t>
            </a:r>
            <a:endParaRPr lang="en-US" sz="2000" dirty="0" smtClean="0">
              <a:latin typeface="Courier"/>
              <a:ea typeface="Courier" charset="0"/>
              <a:cs typeface="Courier"/>
            </a:endParaRPr>
          </a:p>
          <a:p>
            <a:endParaRPr lang="en-US" sz="2000" dirty="0" smtClean="0">
              <a:latin typeface="Arial"/>
              <a:ea typeface="Courier" charset="0"/>
              <a:cs typeface="Arial"/>
            </a:endParaRPr>
          </a:p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Regular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content negotiation (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e.g. media type) can be used too but a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must first meet the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datetime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preference, and then – if possible – the other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content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negotiation preferences</a:t>
            </a:r>
          </a:p>
          <a:p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Note: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accept-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datetime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</a:t>
            </a:r>
            <a:r>
              <a:rPr lang="en-US" sz="2000" dirty="0" smtClean="0">
                <a:latin typeface="Arial"/>
                <a:ea typeface="Courier" charset="0"/>
                <a:cs typeface="Arial"/>
              </a:rPr>
              <a:t>in </a:t>
            </a:r>
            <a:r>
              <a:rPr lang="en-US" sz="2000" dirty="0" smtClean="0">
                <a:latin typeface="Courier"/>
                <a:ea typeface="Courier" charset="0"/>
                <a:cs typeface="Courier"/>
              </a:rPr>
              <a:t>Vary </a:t>
            </a:r>
            <a:r>
              <a:rPr lang="en-US" sz="2000" dirty="0" smtClean="0">
                <a:latin typeface="Arial"/>
                <a:ea typeface="Courier" charset="0"/>
                <a:cs typeface="Arial"/>
              </a:rPr>
              <a:t>header is crucial to allow a client to understand it has arrived at a </a:t>
            </a:r>
            <a:r>
              <a:rPr lang="en-US" sz="2000" dirty="0" err="1" smtClean="0">
                <a:latin typeface="Arial"/>
                <a:ea typeface="Courier" charset="0"/>
                <a:cs typeface="Arial"/>
              </a:rPr>
              <a:t>TimeGate</a:t>
            </a:r>
            <a:endParaRPr lang="en-US" sz="2000" dirty="0" smtClean="0">
              <a:ea typeface="Courier" charset="0"/>
              <a:cs typeface="Courier" charset="0"/>
            </a:endParaRPr>
          </a:p>
          <a:p>
            <a:pPr algn="ctr">
              <a:buFontTx/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04800" y="5699125"/>
            <a:ext cx="8610600" cy="396875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Vary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Arial" charset="0"/>
                <a:cs typeface="Courier New"/>
              </a:rPr>
              <a:t>: </a:t>
            </a:r>
            <a:r>
              <a:rPr lang="en-US" sz="2000" b="0" dirty="0" smtClean="0">
                <a:solidFill>
                  <a:srgbClr val="000000"/>
                </a:solidFill>
                <a:latin typeface="Courier New"/>
                <a:ea typeface="Arial" charset="0"/>
                <a:cs typeface="Courier New"/>
              </a:rPr>
              <a:t>accept-</a:t>
            </a:r>
            <a:r>
              <a:rPr lang="en-US" sz="2000" b="0" dirty="0" err="1">
                <a:solidFill>
                  <a:srgbClr val="000000"/>
                </a:solidFill>
                <a:latin typeface="Courier New"/>
                <a:ea typeface="Arial" charset="0"/>
                <a:cs typeface="Courier New"/>
              </a:rPr>
              <a:t>d</a:t>
            </a:r>
            <a:r>
              <a:rPr lang="en-US" sz="2000" b="0" dirty="0" err="1" smtClean="0">
                <a:solidFill>
                  <a:srgbClr val="000000"/>
                </a:solidFill>
                <a:latin typeface="Courier New"/>
                <a:ea typeface="Arial" charset="0"/>
                <a:cs typeface="Courier New"/>
              </a:rPr>
              <a:t>atetime</a:t>
            </a:r>
            <a:endParaRPr lang="en-US" sz="2000" b="0" dirty="0">
              <a:solidFill>
                <a:srgbClr val="000000"/>
              </a:solidFill>
              <a:latin typeface="Courier New"/>
              <a:ea typeface="Arial" charset="0"/>
              <a:cs typeface="Courier New"/>
            </a:endParaRPr>
          </a:p>
        </p:txBody>
      </p:sp>
      <p:sp>
        <p:nvSpPr>
          <p:cNvPr id="20485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E4844E84-66F1-4C4A-B825-345B404D8A4B}" type="slidenum">
              <a:rPr lang="en-US" sz="1400" b="0">
                <a:solidFill>
                  <a:srgbClr val="000000"/>
                </a:solidFill>
              </a:rPr>
              <a:pPr algn="l"/>
              <a:t>51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HTTP </a:t>
            </a:r>
            <a:r>
              <a:rPr lang="en-US" u="sng" dirty="0" smtClean="0">
                <a:solidFill>
                  <a:srgbClr val="000000"/>
                </a:solidFill>
                <a:latin typeface="Arial"/>
                <a:cs typeface="Arial"/>
              </a:rPr>
              <a:t>Response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Headers for </a:t>
            </a:r>
            <a:r>
              <a:rPr lang="en-US" dirty="0" err="1">
                <a:latin typeface="Arial"/>
                <a:cs typeface="Arial"/>
              </a:rPr>
              <a:t>Datetime</a:t>
            </a:r>
            <a:r>
              <a:rPr lang="en-US" dirty="0">
                <a:latin typeface="Arial"/>
                <a:cs typeface="Arial"/>
              </a:rPr>
              <a:t> Negotiation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7924800" cy="4751388"/>
          </a:xfrm>
        </p:spPr>
        <p:txBody>
          <a:bodyPr/>
          <a:lstStyle/>
          <a:p>
            <a:r>
              <a:rPr lang="en-US" sz="2000" dirty="0" smtClean="0">
                <a:latin typeface="Courier"/>
                <a:ea typeface="Courier" charset="0"/>
                <a:cs typeface="Courier"/>
              </a:rPr>
              <a:t>Location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: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Returned by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Similar to regular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content negotiation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Header value: URI of the Memento selected by the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2">
              <a:buNone/>
            </a:pPr>
            <a:endParaRPr lang="en-US" sz="2000" dirty="0" smtClean="0">
              <a:latin typeface="Arial"/>
              <a:ea typeface="Courier" charset="0"/>
              <a:cs typeface="Arial"/>
            </a:endParaRPr>
          </a:p>
          <a:p>
            <a:pPr>
              <a:buFontTx/>
              <a:buNone/>
            </a:pPr>
            <a:endParaRPr lang="en-US" sz="2000" dirty="0" smtClean="0">
              <a:ea typeface="Courier" charset="0"/>
              <a:cs typeface="Courier" charset="0"/>
            </a:endParaRPr>
          </a:p>
          <a:p>
            <a:pPr algn="ctr">
              <a:buFontTx/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28600" y="5391150"/>
            <a:ext cx="8686800" cy="707886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Location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Arial" charset="0"/>
                <a:cs typeface="Courier New"/>
              </a:rPr>
              <a:t>: http://web.archive.org/web</a:t>
            </a:r>
            <a:r>
              <a:rPr lang="en-US" sz="2000" b="0" dirty="0" smtClean="0">
                <a:solidFill>
                  <a:srgbClr val="000000"/>
                </a:solidFill>
                <a:latin typeface="Courier New"/>
                <a:ea typeface="Arial" charset="0"/>
                <a:cs typeface="Courier New"/>
              </a:rPr>
              <a:t>/20010911223004/</a:t>
            </a:r>
            <a:r>
              <a:rPr lang="en-US" sz="2000" b="0" dirty="0">
                <a:solidFill>
                  <a:srgbClr val="000000"/>
                </a:solidFill>
                <a:latin typeface="Courier New"/>
                <a:ea typeface="Arial" charset="0"/>
                <a:cs typeface="Courier New"/>
              </a:rPr>
              <a:t>http://cnn.com</a:t>
            </a:r>
          </a:p>
        </p:txBody>
      </p:sp>
      <p:sp>
        <p:nvSpPr>
          <p:cNvPr id="2150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2E219C25-1AB5-2144-B01B-E650654909AA}" type="slidenum">
              <a:rPr lang="en-US" sz="1400" b="0">
                <a:solidFill>
                  <a:srgbClr val="000000"/>
                </a:solidFill>
              </a:rPr>
              <a:pPr algn="l"/>
              <a:t>52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HTTP </a:t>
            </a:r>
            <a:r>
              <a:rPr lang="en-US" u="sng" dirty="0" smtClean="0">
                <a:solidFill>
                  <a:srgbClr val="000000"/>
                </a:solidFill>
                <a:latin typeface="Arial"/>
                <a:cs typeface="Arial"/>
              </a:rPr>
              <a:t>Response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Headers for </a:t>
            </a:r>
            <a:r>
              <a:rPr lang="en-US" dirty="0" err="1">
                <a:latin typeface="Arial"/>
                <a:cs typeface="Arial"/>
              </a:rPr>
              <a:t>Datetime</a:t>
            </a:r>
            <a:r>
              <a:rPr lang="en-US" dirty="0">
                <a:latin typeface="Arial"/>
                <a:cs typeface="Arial"/>
              </a:rPr>
              <a:t> Negotiation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Courier"/>
                <a:ea typeface="Courier" charset="0"/>
                <a:cs typeface="Courier"/>
              </a:rPr>
              <a:t>Link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: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Returned by Original Resource,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and Mementos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Various new Relation Types are introduced:</a:t>
            </a:r>
          </a:p>
          <a:p>
            <a:pPr lvl="2"/>
            <a:r>
              <a:rPr lang="en-US" sz="2000" dirty="0" smtClean="0">
                <a:latin typeface="Courier"/>
                <a:ea typeface="Arial" charset="0"/>
                <a:cs typeface="Courier"/>
              </a:rPr>
              <a:t>“original”	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– points to Original Resource</a:t>
            </a:r>
          </a:p>
          <a:p>
            <a:pPr lvl="2"/>
            <a:r>
              <a:rPr lang="en-US" sz="2000" dirty="0" smtClean="0">
                <a:latin typeface="Courier"/>
                <a:ea typeface="Arial" charset="0"/>
                <a:cs typeface="Courier"/>
              </a:rPr>
              <a:t>“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timegate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	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–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points to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endParaRPr lang="en-US" sz="2000" dirty="0" smtClean="0">
              <a:latin typeface="Courier"/>
              <a:ea typeface="Arial" charset="0"/>
              <a:cs typeface="Courier"/>
            </a:endParaRPr>
          </a:p>
          <a:p>
            <a:pPr lvl="2"/>
            <a:r>
              <a:rPr lang="en-US" sz="2000" dirty="0" smtClean="0">
                <a:latin typeface="Courier"/>
                <a:ea typeface="Arial" charset="0"/>
                <a:cs typeface="Courier"/>
              </a:rPr>
              <a:t>“memento”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	–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points to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Memento</a:t>
            </a:r>
            <a:endParaRPr lang="en-US" sz="2000" dirty="0" smtClean="0">
              <a:latin typeface="Courier"/>
              <a:ea typeface="Arial" charset="0"/>
              <a:cs typeface="Courier"/>
            </a:endParaRPr>
          </a:p>
          <a:p>
            <a:pPr lvl="2"/>
            <a:r>
              <a:rPr lang="en-US" sz="2000" dirty="0" smtClean="0">
                <a:latin typeface="Courier"/>
                <a:ea typeface="Arial" charset="0"/>
                <a:cs typeface="Courier"/>
              </a:rPr>
              <a:t>“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timemap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	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–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points to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TimeMap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A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must provide the 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“original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link</a:t>
            </a:r>
          </a:p>
          <a:p>
            <a:pPr lvl="1"/>
            <a:r>
              <a:rPr lang="en-US" sz="2000" dirty="0">
                <a:latin typeface="Arial"/>
                <a:ea typeface="Arial" charset="0"/>
                <a:cs typeface="Arial"/>
              </a:rPr>
              <a:t>A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Memento must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provide the 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“original”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link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CMS that want to support Memento must provide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the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“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timegate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link</a:t>
            </a:r>
            <a:endParaRPr lang="en-US" sz="2000" dirty="0">
              <a:latin typeface="Arial"/>
              <a:ea typeface="Arial" charset="0"/>
              <a:cs typeface="Arial"/>
            </a:endParaRP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All other links are encouraged but optional</a:t>
            </a:r>
            <a:endParaRPr lang="en-US" sz="2000" dirty="0" smtClean="0">
              <a:latin typeface="Courier"/>
              <a:ea typeface="Arial" charset="0"/>
              <a:cs typeface="Courier"/>
            </a:endParaRPr>
          </a:p>
          <a:p>
            <a:pPr lvl="1"/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53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Courier New"/>
                <a:ea typeface="Courier" charset="0"/>
                <a:cs typeface="Courier New"/>
              </a:rPr>
              <a:t>HTTP Link Header: RFC 5988</a:t>
            </a:r>
            <a:endParaRPr lang="en-US" sz="2000" b="0" dirty="0">
              <a:solidFill>
                <a:srgbClr val="000000"/>
              </a:solidFill>
              <a:latin typeface="Courier New"/>
              <a:ea typeface="Arial" charset="0"/>
              <a:cs typeface="Courier New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HTTP </a:t>
            </a:r>
            <a:r>
              <a:rPr lang="en-US" u="sng" dirty="0" smtClean="0">
                <a:solidFill>
                  <a:srgbClr val="000000"/>
                </a:solidFill>
                <a:latin typeface="Arial"/>
                <a:cs typeface="Arial"/>
              </a:rPr>
              <a:t>Response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Headers for </a:t>
            </a:r>
            <a:r>
              <a:rPr lang="en-US" dirty="0" err="1">
                <a:latin typeface="Arial"/>
                <a:cs typeface="Arial"/>
              </a:rPr>
              <a:t>Datetime</a:t>
            </a:r>
            <a:r>
              <a:rPr lang="en-US" dirty="0">
                <a:latin typeface="Arial"/>
                <a:cs typeface="Arial"/>
              </a:rPr>
              <a:t> Negotiation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>
                <a:latin typeface="Courier"/>
                <a:ea typeface="Courier" charset="0"/>
                <a:cs typeface="Courier"/>
              </a:rPr>
              <a:t>Link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: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The following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”memento”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links that point at special Mementos,  known to the responding server, are optional but very useful:</a:t>
            </a: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First and last Memento known to the server, e.g. 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”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memento first”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Memento prior and after the selected Memento, e.g. “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”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memento 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predecessor-version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</a:t>
            </a: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Selected Memento</a:t>
            </a: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Temporal order of Mementos is expressed using existing relation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t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ypes from RFC 5829</a:t>
            </a:r>
            <a:r>
              <a:rPr lang="en-US" sz="2000" dirty="0">
                <a:latin typeface="Arial"/>
                <a:ea typeface="Arial" charset="0"/>
                <a:cs typeface="Arial"/>
              </a:rPr>
              <a:t>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and RFC 5988: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first, last, next, 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prev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, successor-version, predecessor-version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</a:t>
            </a: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54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568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HTTP </a:t>
            </a:r>
            <a:r>
              <a:rPr lang="en-US" u="sng" dirty="0" smtClean="0">
                <a:solidFill>
                  <a:srgbClr val="000000"/>
                </a:solidFill>
                <a:latin typeface="Arial"/>
                <a:cs typeface="Arial"/>
              </a:rPr>
              <a:t>Response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Headers for </a:t>
            </a:r>
            <a:r>
              <a:rPr lang="en-US" dirty="0" err="1">
                <a:latin typeface="Arial"/>
                <a:cs typeface="Arial"/>
              </a:rPr>
              <a:t>Datetime</a:t>
            </a:r>
            <a:r>
              <a:rPr lang="en-US" dirty="0">
                <a:latin typeface="Arial"/>
                <a:cs typeface="Arial"/>
              </a:rPr>
              <a:t> Negotiation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>
                <a:latin typeface="Courier"/>
                <a:ea typeface="Courier" charset="0"/>
                <a:cs typeface="Courier"/>
              </a:rPr>
              <a:t>Link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:</a:t>
            </a:r>
            <a:endParaRPr lang="en-US" sz="2000" dirty="0">
              <a:latin typeface="Courier"/>
              <a:ea typeface="Arial" charset="0"/>
              <a:cs typeface="Courier"/>
            </a:endParaRP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Attributes for a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”memento” </a:t>
            </a:r>
            <a:r>
              <a:rPr lang="en-US" sz="2000" dirty="0" smtClean="0">
                <a:latin typeface="Courier"/>
                <a:ea typeface="Courier" charset="0"/>
                <a:cs typeface="Courier"/>
              </a:rPr>
              <a:t>Link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:</a:t>
            </a:r>
          </a:p>
          <a:p>
            <a:pPr lvl="2"/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datetime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(mandatory):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datetime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of the Memento pointed at by the link</a:t>
            </a:r>
          </a:p>
          <a:p>
            <a:pPr lvl="2"/>
            <a:r>
              <a:rPr lang="en-US" sz="2000" dirty="0" smtClean="0">
                <a:latin typeface="Courier"/>
                <a:ea typeface="Arial" charset="0"/>
                <a:cs typeface="Courier"/>
              </a:rPr>
              <a:t>license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(optional): license associated with the Memento</a:t>
            </a:r>
          </a:p>
          <a:p>
            <a:pPr lvl="1"/>
            <a:r>
              <a:rPr lang="en-US" sz="2000" dirty="0">
                <a:latin typeface="Arial"/>
                <a:ea typeface="Arial" charset="0"/>
                <a:cs typeface="Arial"/>
              </a:rPr>
              <a:t>Attributes for a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timemap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 </a:t>
            </a:r>
            <a:r>
              <a:rPr lang="en-US" sz="2000" dirty="0">
                <a:latin typeface="Courier"/>
                <a:ea typeface="Courier" charset="0"/>
                <a:cs typeface="Courier"/>
              </a:rPr>
              <a:t>Link</a:t>
            </a:r>
            <a:r>
              <a:rPr lang="en-US" sz="2000" dirty="0">
                <a:latin typeface="Arial"/>
                <a:ea typeface="Arial" charset="0"/>
                <a:cs typeface="Arial"/>
              </a:rPr>
              <a:t>:</a:t>
            </a:r>
          </a:p>
          <a:p>
            <a:pPr lvl="2"/>
            <a:r>
              <a:rPr lang="en-US" sz="2000" dirty="0">
                <a:latin typeface="Courier"/>
                <a:ea typeface="Arial" charset="0"/>
                <a:cs typeface="Courier"/>
              </a:rPr>
              <a:t>t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ype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(recommended)</a:t>
            </a:r>
            <a:r>
              <a:rPr lang="en-US" sz="2000" dirty="0">
                <a:latin typeface="Arial"/>
                <a:ea typeface="Arial" charset="0"/>
                <a:cs typeface="Arial"/>
              </a:rPr>
              <a:t>: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MIME type of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TimeMap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serialization</a:t>
            </a:r>
            <a:endParaRPr lang="en-US" sz="2000" dirty="0">
              <a:latin typeface="Arial"/>
              <a:ea typeface="Arial" charset="0"/>
              <a:cs typeface="Arial"/>
            </a:endParaRPr>
          </a:p>
          <a:p>
            <a:pPr lvl="2"/>
            <a:r>
              <a:rPr lang="en-US" sz="2000" dirty="0" smtClean="0">
                <a:latin typeface="Courier"/>
                <a:ea typeface="Arial" charset="0"/>
                <a:cs typeface="Courier"/>
              </a:rPr>
              <a:t>from, until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(optional)</a:t>
            </a:r>
            <a:r>
              <a:rPr lang="en-US" sz="2000" dirty="0">
                <a:latin typeface="Arial"/>
                <a:ea typeface="Arial" charset="0"/>
                <a:cs typeface="Arial"/>
              </a:rPr>
              <a:t>: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to convey the temporal interval of Memento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datetimes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covered by the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TimeMap</a:t>
            </a:r>
            <a:endParaRPr lang="en-US" sz="2000" dirty="0">
              <a:latin typeface="Arial"/>
              <a:ea typeface="Arial" charset="0"/>
              <a:cs typeface="Arial"/>
            </a:endParaRPr>
          </a:p>
          <a:p>
            <a:pPr lvl="1"/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/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/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55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426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464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7" name="Picture 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8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9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Memento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Datetime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Negotiation - HTTP Flow</a:t>
            </a:r>
          </a:p>
        </p:txBody>
      </p:sp>
      <p:pic>
        <p:nvPicPr>
          <p:cNvPr id="98311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00" y="9906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11255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3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4" name="Picture 10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20399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5" name="Text Box 12"/>
          <p:cNvSpPr txBox="1">
            <a:spLocks noChangeArrowheads="1"/>
          </p:cNvSpPr>
          <p:nvPr/>
        </p:nvSpPr>
        <p:spPr bwMode="auto">
          <a:xfrm>
            <a:off x="1295400" y="1066800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HEAD R,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[Accept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-</a:t>
            </a:r>
            <a:r>
              <a:rPr lang="en-US" sz="2000" b="0" dirty="0" err="1" smtClean="0">
                <a:solidFill>
                  <a:srgbClr val="000000"/>
                </a:solidFill>
                <a:latin typeface="Courier New" charset="0"/>
              </a:rPr>
              <a:t>Datetime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]</a:t>
            </a:r>
            <a:endParaRPr lang="en-US" sz="2000" b="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8316" name="Text Box 13"/>
          <p:cNvSpPr txBox="1">
            <a:spLocks noChangeArrowheads="1"/>
          </p:cNvSpPr>
          <p:nvPr/>
        </p:nvSpPr>
        <p:spPr bwMode="auto">
          <a:xfrm>
            <a:off x="1295400" y="1958975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[Link </a:t>
            </a:r>
            <a:r>
              <a:rPr lang="en-US" sz="2000" b="0" dirty="0" smtClean="0">
                <a:solidFill>
                  <a:srgbClr val="000000"/>
                </a:solidFill>
                <a:latin typeface="Wingdings" charset="2"/>
                <a:ea typeface="Wingdings" charset="2"/>
                <a:cs typeface="Wingdings" charset="2"/>
              </a:rPr>
              <a:t>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G]</a:t>
            </a:r>
            <a:endParaRPr lang="en-US" sz="2000" b="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98317" name="Picture 15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2954338"/>
            <a:ext cx="685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8" name="Picture 18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3944938"/>
            <a:ext cx="685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9" name="Text Box 21"/>
          <p:cNvSpPr txBox="1">
            <a:spLocks noChangeArrowheads="1"/>
          </p:cNvSpPr>
          <p:nvPr/>
        </p:nvSpPr>
        <p:spPr bwMode="auto">
          <a:xfrm>
            <a:off x="1295400" y="3863975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302 </a:t>
            </a:r>
            <a:r>
              <a:rPr lang="en-US" sz="2000" b="0" dirty="0" smtClean="0">
                <a:solidFill>
                  <a:srgbClr val="000000"/>
                </a:solidFill>
                <a:latin typeface="Wingdings" charset="2"/>
                <a:ea typeface="Wingdings" charset="2"/>
                <a:cs typeface="Wingdings" charset="2"/>
              </a:rPr>
              <a:t>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M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, Vary,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 Link </a:t>
            </a:r>
            <a:r>
              <a:rPr lang="en-US" sz="2000" b="0" dirty="0" smtClean="0">
                <a:solidFill>
                  <a:srgbClr val="000000"/>
                </a:solidFill>
                <a:latin typeface="Wingdings" charset="2"/>
                <a:ea typeface="Wingdings" charset="2"/>
                <a:cs typeface="Wingdings" charset="2"/>
              </a:rPr>
              <a:t>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  <a:ea typeface="Wingdings" charset="2"/>
              </a:rPr>
              <a:t>R [M T]</a:t>
            </a:r>
            <a:endParaRPr lang="en-US" sz="2000" b="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8320" name="Picture 26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4783138"/>
            <a:ext cx="685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21" name="Picture 28" descr="firefo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5697538"/>
            <a:ext cx="685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22" name="Text Box 31"/>
          <p:cNvSpPr txBox="1">
            <a:spLocks noChangeArrowheads="1"/>
          </p:cNvSpPr>
          <p:nvPr/>
        </p:nvSpPr>
        <p:spPr bwMode="auto">
          <a:xfrm>
            <a:off x="1143000" y="5638800"/>
            <a:ext cx="6934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200,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 Memento-</a:t>
            </a:r>
            <a:r>
              <a:rPr lang="en-US" sz="2000" b="0" dirty="0" err="1">
                <a:solidFill>
                  <a:srgbClr val="000000"/>
                </a:solidFill>
                <a:latin typeface="Courier New" charset="0"/>
              </a:rPr>
              <a:t>Datetime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,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 Link </a:t>
            </a:r>
            <a:r>
              <a:rPr lang="en-US" sz="2000" b="0" dirty="0" smtClean="0">
                <a:solidFill>
                  <a:srgbClr val="000000"/>
                </a:solidFill>
                <a:latin typeface="Wingdings" charset="2"/>
                <a:ea typeface="Wingdings" charset="2"/>
                <a:cs typeface="Wingdings" charset="2"/>
              </a:rPr>
              <a:t>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  <a:ea typeface="Wingdings" charset="2"/>
              </a:rPr>
              <a:t>R [G M T]</a:t>
            </a:r>
            <a:endParaRPr lang="en-US" sz="2000" b="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8323" name="Text Box 41"/>
          <p:cNvSpPr txBox="1">
            <a:spLocks noChangeArrowheads="1"/>
          </p:cNvSpPr>
          <p:nvPr/>
        </p:nvSpPr>
        <p:spPr bwMode="auto">
          <a:xfrm>
            <a:off x="1295400" y="2895600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HEAD G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, Accept-</a:t>
            </a:r>
            <a:r>
              <a:rPr lang="en-US" sz="2000" b="0" dirty="0" err="1">
                <a:solidFill>
                  <a:srgbClr val="000000"/>
                </a:solidFill>
                <a:latin typeface="Courier New" charset="0"/>
              </a:rPr>
              <a:t>Datetime</a:t>
            </a:r>
            <a:endParaRPr lang="en-US" sz="2000" b="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8324" name="Text Box 42"/>
          <p:cNvSpPr txBox="1">
            <a:spLocks noChangeArrowheads="1"/>
          </p:cNvSpPr>
          <p:nvPr/>
        </p:nvSpPr>
        <p:spPr bwMode="auto">
          <a:xfrm>
            <a:off x="1295400" y="4702175"/>
            <a:ext cx="655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GET M, 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[Accept</a:t>
            </a:r>
            <a:r>
              <a:rPr lang="en-US" sz="2000" b="0" dirty="0">
                <a:solidFill>
                  <a:srgbClr val="000000"/>
                </a:solidFill>
                <a:latin typeface="Courier New" charset="0"/>
              </a:rPr>
              <a:t>-</a:t>
            </a:r>
            <a:r>
              <a:rPr lang="en-US" sz="2000" b="0" dirty="0" err="1" smtClean="0">
                <a:solidFill>
                  <a:srgbClr val="000000"/>
                </a:solidFill>
                <a:latin typeface="Courier New" charset="0"/>
              </a:rPr>
              <a:t>Datetime</a:t>
            </a:r>
            <a:r>
              <a:rPr lang="en-US" sz="2000" b="0" dirty="0" smtClean="0">
                <a:solidFill>
                  <a:srgbClr val="000000"/>
                </a:solidFill>
                <a:latin typeface="Courier New" charset="0"/>
              </a:rPr>
              <a:t>]</a:t>
            </a:r>
            <a:endParaRPr lang="en-US" sz="2000" b="0" dirty="0">
              <a:solidFill>
                <a:srgbClr val="000000"/>
              </a:solidFill>
              <a:latin typeface="Courier New" charset="0"/>
            </a:endParaRPr>
          </a:p>
        </p:txBody>
      </p:sp>
      <p:cxnSp>
        <p:nvCxnSpPr>
          <p:cNvPr id="98325" name="Straight Arrow Connector 31"/>
          <p:cNvCxnSpPr>
            <a:cxnSpLocks noChangeShapeType="1"/>
          </p:cNvCxnSpPr>
          <p:nvPr/>
        </p:nvCxnSpPr>
        <p:spPr bwMode="auto">
          <a:xfrm>
            <a:off x="1143000" y="14478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26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362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27" name="Straight Arrow Connector 35"/>
          <p:cNvCxnSpPr>
            <a:cxnSpLocks noChangeShapeType="1"/>
          </p:cNvCxnSpPr>
          <p:nvPr/>
        </p:nvCxnSpPr>
        <p:spPr bwMode="auto">
          <a:xfrm flipV="1">
            <a:off x="1143000" y="3276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28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267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29" name="Straight Arrow Connector 39"/>
          <p:cNvCxnSpPr>
            <a:cxnSpLocks noChangeShapeType="1"/>
          </p:cNvCxnSpPr>
          <p:nvPr/>
        </p:nvCxnSpPr>
        <p:spPr bwMode="auto">
          <a:xfrm flipV="1">
            <a:off x="1143000" y="51054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8330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019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9" name="Rectangle 28"/>
          <p:cNvSpPr/>
          <p:nvPr/>
        </p:nvSpPr>
        <p:spPr>
          <a:xfrm>
            <a:off x="3733800" y="2362200"/>
            <a:ext cx="1723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[</a:t>
            </a:r>
            <a:r>
              <a:rPr lang="en-US" sz="2000" b="0" dirty="0" err="1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timegate</a:t>
            </a:r>
            <a:r>
              <a:rPr lang="en-US" sz="2000" b="0" dirty="0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]</a:t>
            </a:r>
            <a:endParaRPr lang="en-US" sz="2000" b="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14587" y="4267200"/>
            <a:ext cx="41864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original [memento </a:t>
            </a:r>
            <a:r>
              <a:rPr lang="en-US" sz="2000" b="0" dirty="0" err="1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timemap</a:t>
            </a:r>
            <a:r>
              <a:rPr lang="en-US" sz="2000" b="0" dirty="0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]</a:t>
            </a:r>
            <a:endParaRPr lang="en-US" sz="2000" b="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43200" y="6019800"/>
            <a:ext cx="55716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original [</a:t>
            </a:r>
            <a:r>
              <a:rPr lang="en-US" sz="2000" b="0" dirty="0" err="1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timegate</a:t>
            </a:r>
            <a:r>
              <a:rPr lang="en-US" sz="2000" b="0" dirty="0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 memento </a:t>
            </a:r>
            <a:r>
              <a:rPr lang="en-US" sz="2000" b="0" dirty="0" err="1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timemap</a:t>
            </a:r>
            <a:r>
              <a:rPr lang="en-US" sz="2000" b="0" dirty="0" smtClean="0">
                <a:solidFill>
                  <a:srgbClr val="FF0000"/>
                </a:solidFill>
                <a:latin typeface="Courier"/>
                <a:ea typeface="Arial" charset="0"/>
                <a:cs typeface="Courier"/>
              </a:rPr>
              <a:t>]</a:t>
            </a:r>
            <a:endParaRPr lang="en-US" sz="2000" b="0" dirty="0">
              <a:solidFill>
                <a:srgbClr val="FF000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0668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9939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8956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8862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72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6388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439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HTTP Interactions</a:t>
            </a: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57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Datetime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Negotiation Flow: Step 1</a:t>
            </a:r>
          </a:p>
        </p:txBody>
      </p:sp>
      <p:pic>
        <p:nvPicPr>
          <p:cNvPr id="98311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969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58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Datetime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Negotiation Flow: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Step 2</a:t>
            </a:r>
          </a:p>
        </p:txBody>
      </p:sp>
      <p:pic>
        <p:nvPicPr>
          <p:cNvPr id="98311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2026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59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Problem Statement …</a:t>
            </a:r>
          </a:p>
        </p:txBody>
      </p:sp>
      <p:sp>
        <p:nvSpPr>
          <p:cNvPr id="2662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6CCF651E-7488-F842-9AAB-6722268CD86C}" type="slidenum">
              <a:rPr lang="en-US" sz="1400" b="0">
                <a:solidFill>
                  <a:srgbClr val="000000"/>
                </a:solidFill>
              </a:rPr>
              <a:pPr algn="l"/>
              <a:t>6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Datetime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Negotiation Flow: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Step 3</a:t>
            </a: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endCxn id="8" idx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1023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60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Datetime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Negotiation Flow: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Step 4</a:t>
            </a: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endCxn id="8" idx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3531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61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Datetime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Negotiation Flow: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Step 5</a:t>
            </a: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endCxn id="7" idx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1023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62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Datetime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Negotiation Flow: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Step 6</a:t>
            </a: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endCxn id="7" idx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3016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63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TimeMap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Access Flow: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Step 1</a:t>
            </a:r>
          </a:p>
        </p:txBody>
      </p:sp>
      <p:pic>
        <p:nvPicPr>
          <p:cNvPr id="98311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969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64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4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TimeMap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Access Flow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Step 2</a:t>
            </a:r>
          </a:p>
        </p:txBody>
      </p:sp>
      <p:pic>
        <p:nvPicPr>
          <p:cNvPr id="98311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2026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65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4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TimeMap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Access Flow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Step 3</a:t>
            </a: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endCxn id="8" idx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1023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66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5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TimeMap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Access Flow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Step 4</a:t>
            </a: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731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endCxn id="8" idx="1"/>
          </p:cNvCxnSpPr>
          <p:nvPr/>
        </p:nvCxnSpPr>
        <p:spPr bwMode="auto">
          <a:xfrm>
            <a:off x="1143000" y="12954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3531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67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34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838200"/>
            <a:ext cx="990600" cy="990600"/>
          </a:xfrm>
          <a:prstGeom prst="rect">
            <a:avLst/>
          </a:prstGeom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TimeMap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Access Flow: Step 5</a:t>
            </a: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0112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stCxn id="98312" idx="3"/>
            <a:endCxn id="8" idx="1"/>
          </p:cNvCxnSpPr>
          <p:nvPr/>
        </p:nvCxnSpPr>
        <p:spPr bwMode="auto">
          <a:xfrm flipV="1">
            <a:off x="1143000" y="1333500"/>
            <a:ext cx="6781800" cy="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/>
            <a:tailEnd type="triangle" w="med" len="med"/>
          </a:ln>
        </p:spPr>
      </p:cxnSp>
      <p:sp>
        <p:nvSpPr>
          <p:cNvPr id="7" name="Slide Number Placeholder 11"/>
          <p:cNvSpPr txBox="1">
            <a:spLocks/>
          </p:cNvSpPr>
          <p:nvPr/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479EF9-0F94-2947-B1F3-928FD2E5AAE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09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09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9144000" cy="983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518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838200"/>
            <a:ext cx="990600" cy="990600"/>
          </a:xfrm>
          <a:prstGeom prst="rect">
            <a:avLst/>
          </a:prstGeom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TimeMap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Access Flow: Step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0112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stCxn id="98312" idx="3"/>
            <a:endCxn id="8" idx="1"/>
          </p:cNvCxnSpPr>
          <p:nvPr/>
        </p:nvCxnSpPr>
        <p:spPr bwMode="auto">
          <a:xfrm flipV="1">
            <a:off x="1143000" y="1333500"/>
            <a:ext cx="6781800" cy="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28800"/>
            <a:ext cx="9144000" cy="4267200"/>
          </a:xfrm>
          <a:prstGeom prst="rect">
            <a:avLst/>
          </a:prstGeom>
        </p:spPr>
      </p:pic>
      <p:sp>
        <p:nvSpPr>
          <p:cNvPr id="10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69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2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Resources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7651" name="Content Placeholder 3" descr="web_time_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3813" r="-33813"/>
          <a:stretch>
            <a:fillRect/>
          </a:stretch>
        </p:blipFill>
        <p:spPr/>
      </p:pic>
      <p:sp>
        <p:nvSpPr>
          <p:cNvPr id="27652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215FF7E9-8C2E-2244-AF12-9860ED94C39C}" type="slidenum">
              <a:rPr lang="en-US" sz="1400" b="0">
                <a:solidFill>
                  <a:srgbClr val="000000"/>
                </a:solidFill>
              </a:rPr>
              <a:pPr algn="l"/>
              <a:t>7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838200"/>
            <a:ext cx="990600" cy="990600"/>
          </a:xfrm>
          <a:prstGeom prst="rect">
            <a:avLst/>
          </a:prstGeom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TimeMap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Access Flow: Step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6 with </a:t>
            </a:r>
            <a:r>
              <a:rPr lang="en-US" u="sng" dirty="0" smtClean="0">
                <a:latin typeface="Arial" charset="0"/>
                <a:ea typeface="Arial" charset="0"/>
                <a:cs typeface="Arial" charset="0"/>
              </a:rPr>
              <a:t>Index </a:t>
            </a:r>
            <a:r>
              <a:rPr lang="en-US" u="sng" dirty="0" err="1" smtClean="0">
                <a:latin typeface="Arial" charset="0"/>
                <a:ea typeface="Arial" charset="0"/>
                <a:cs typeface="Arial" charset="0"/>
              </a:rPr>
              <a:t>TimeMap</a:t>
            </a:r>
            <a:endParaRPr lang="en-US" u="sng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0112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stCxn id="98312" idx="3"/>
            <a:endCxn id="8" idx="1"/>
          </p:cNvCxnSpPr>
          <p:nvPr/>
        </p:nvCxnSpPr>
        <p:spPr bwMode="auto">
          <a:xfrm flipV="1">
            <a:off x="1143000" y="1333500"/>
            <a:ext cx="6781800" cy="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28800"/>
            <a:ext cx="9144000" cy="4267200"/>
          </a:xfrm>
          <a:prstGeom prst="rect">
            <a:avLst/>
          </a:prstGeom>
        </p:spPr>
      </p:pic>
      <p:sp>
        <p:nvSpPr>
          <p:cNvPr id="10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70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2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838200"/>
            <a:ext cx="990600" cy="990600"/>
          </a:xfrm>
          <a:prstGeom prst="rect">
            <a:avLst/>
          </a:prstGeom>
        </p:spPr>
      </p:pic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7772400" cy="11430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TimeMap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Access Flow: Step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6 with </a:t>
            </a:r>
            <a:r>
              <a:rPr lang="en-US" u="sng" dirty="0" smtClean="0">
                <a:latin typeface="Arial" charset="0"/>
                <a:ea typeface="Arial" charset="0"/>
                <a:cs typeface="Arial" charset="0"/>
              </a:rPr>
              <a:t>Paging </a:t>
            </a:r>
            <a:r>
              <a:rPr lang="en-US" u="sng" dirty="0" err="1" smtClean="0">
                <a:latin typeface="Arial" charset="0"/>
                <a:ea typeface="Arial" charset="0"/>
                <a:cs typeface="Arial" charset="0"/>
              </a:rPr>
              <a:t>TimeMap</a:t>
            </a:r>
            <a:endParaRPr lang="en-US" u="sng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8312" name="Picture 7" descr="firefo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011238"/>
            <a:ext cx="6858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325" name="Straight Arrow Connector 31"/>
          <p:cNvCxnSpPr>
            <a:cxnSpLocks noChangeShapeType="1"/>
            <a:stCxn id="98312" idx="3"/>
            <a:endCxn id="8" idx="1"/>
          </p:cNvCxnSpPr>
          <p:nvPr/>
        </p:nvCxnSpPr>
        <p:spPr bwMode="auto">
          <a:xfrm flipV="1">
            <a:off x="1143000" y="1333500"/>
            <a:ext cx="6781800" cy="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14400"/>
            <a:ext cx="749300" cy="749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28800"/>
            <a:ext cx="9144000" cy="4267200"/>
          </a:xfrm>
          <a:prstGeom prst="rect">
            <a:avLst/>
          </a:prstGeom>
        </p:spPr>
      </p:pic>
      <p:sp>
        <p:nvSpPr>
          <p:cNvPr id="10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71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22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Resource Versioning and Memento</a:t>
            </a: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72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56" y="1066800"/>
            <a:ext cx="7181088" cy="5029200"/>
          </a:xfrm>
          <a:prstGeom prst="rect">
            <a:avLst/>
          </a:prstGeom>
          <a:ln>
            <a:solidFill>
              <a:srgbClr val="BBE0E3"/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1600200" y="3200400"/>
            <a:ext cx="5715000" cy="16764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27432" rIns="91440" bIns="2743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b="0" dirty="0" smtClean="0">
                <a:latin typeface="Arial"/>
                <a:cs typeface="Arial"/>
              </a:rPr>
              <a:t>Common Resource Versioning Approach</a:t>
            </a:r>
          </a:p>
        </p:txBody>
      </p:sp>
    </p:spTree>
    <p:extLst>
      <p:ext uri="{BB962C8B-B14F-4D97-AF65-F5344CB8AC3E}">
        <p14:creationId xmlns:p14="http://schemas.microsoft.com/office/powerpoint/2010/main" val="59722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mento_versions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23" y="990600"/>
            <a:ext cx="5539154" cy="4572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27432" rIns="91440" bIns="2743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b="0" dirty="0" smtClean="0">
                <a:latin typeface="Arial"/>
                <a:cs typeface="Arial"/>
              </a:rPr>
              <a:t>Version Resources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(*</a:t>
            </a:r>
            <a:r>
              <a:rPr lang="en-US" sz="2000" b="0" dirty="0" smtClean="0">
                <a:solidFill>
                  <a:schemeClr val="tx1"/>
                </a:solidFill>
              </a:rPr>
              <a:t>) Tim Berners-Lee (1996) http://www.w3.org/</a:t>
            </a:r>
            <a:r>
              <a:rPr lang="en-US" sz="2000" b="0" dirty="0" err="1" smtClean="0">
                <a:solidFill>
                  <a:schemeClr val="tx1"/>
                </a:solidFill>
              </a:rPr>
              <a:t>DesignIssues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</a:rPr>
              <a:t>Generic.html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2495490"/>
            <a:ext cx="4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</a:rPr>
              <a:t>(*)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77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mento_versions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24" y="990600"/>
            <a:ext cx="5539153" cy="4572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27432" rIns="91440" bIns="2743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b="0" dirty="0" smtClean="0">
                <a:latin typeface="Arial"/>
                <a:cs typeface="Arial"/>
              </a:rPr>
              <a:t>Version Resources and Associated Generic Resource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2495490"/>
            <a:ext cx="4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</a:rPr>
              <a:t>(*)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4876800"/>
            <a:ext cx="455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tx1"/>
                </a:solidFill>
              </a:rPr>
              <a:t>(*)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5695890"/>
            <a:ext cx="8610600" cy="400110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(*</a:t>
            </a:r>
            <a:r>
              <a:rPr lang="en-US" sz="2000" b="0" dirty="0" smtClean="0">
                <a:solidFill>
                  <a:schemeClr val="tx1"/>
                </a:solidFill>
              </a:rPr>
              <a:t>) Tim Berners-Lee (1996) http://www.w3.org/</a:t>
            </a:r>
            <a:r>
              <a:rPr lang="en-US" sz="2000" b="0" dirty="0" err="1" smtClean="0">
                <a:solidFill>
                  <a:schemeClr val="tx1"/>
                </a:solidFill>
              </a:rPr>
              <a:t>DesignIssues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</a:rPr>
              <a:t>Generic.html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9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mento_versions_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23" y="990600"/>
            <a:ext cx="5539154" cy="4572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27432" rIns="91440" bIns="2743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</a:defRPr>
            </a:lvl9pPr>
          </a:lstStyle>
          <a:p>
            <a:r>
              <a:rPr lang="en-US" b="0" dirty="0" smtClean="0">
                <a:latin typeface="Arial"/>
                <a:cs typeface="Arial"/>
              </a:rPr>
              <a:t>Memento Bridges Between Generic &amp; Specific Resources </a:t>
            </a:r>
          </a:p>
        </p:txBody>
      </p:sp>
    </p:spTree>
    <p:extLst>
      <p:ext uri="{BB962C8B-B14F-4D97-AF65-F5344CB8AC3E}">
        <p14:creationId xmlns:p14="http://schemas.microsoft.com/office/powerpoint/2010/main" val="316162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Stepwise Support for the Memento Protocol – Step 1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Provide Memento protocol HTTP response headers to convey version date and links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Provide 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M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emento-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Datetime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header to express version date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Provide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Link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header with “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original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” link to point from version resource to generic resource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Provide Link header with appropriate “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memento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” links to allow navigating between versions</a:t>
            </a: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In combination with links with other relation types, e.g. “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first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”, “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last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”, “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prev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”, “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next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”, “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predecessor-version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”, “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successor-version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”</a:t>
            </a:r>
            <a:endParaRPr lang="en-US" sz="2000" dirty="0">
              <a:latin typeface="Arial"/>
              <a:ea typeface="Arial" charset="0"/>
              <a:cs typeface="Arial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77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Stepwise Support for the Memento Protocol – Step 1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to HTTP HEAD/GET against 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urier New"/>
                <a:ea typeface="Arial" charset="0"/>
                <a:cs typeface="Courier New"/>
              </a:rPr>
              <a:t>http://www.w3.org/TR/2004/PR-webarch-20041105/</a:t>
            </a:r>
            <a:endParaRPr lang="en-US" sz="2000" dirty="0">
              <a:latin typeface="Courier New"/>
              <a:ea typeface="Arial" charset="0"/>
              <a:cs typeface="Courier New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78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35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101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Stepwise Support for the Memento Protocol – Step 2</a:t>
            </a: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79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1143000"/>
            <a:ext cx="8458200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Char char="o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000" b="0" dirty="0" smtClean="0">
                <a:latin typeface="Arial"/>
                <a:ea typeface="Arial" charset="0"/>
                <a:cs typeface="Arial"/>
              </a:rPr>
              <a:t>Publish a </a:t>
            </a:r>
            <a:r>
              <a:rPr lang="en-US" sz="2000" b="0" dirty="0" err="1" smtClean="0">
                <a:latin typeface="Arial"/>
                <a:ea typeface="Arial" charset="0"/>
                <a:cs typeface="Arial"/>
              </a:rPr>
              <a:t>TimeMap</a:t>
            </a:r>
            <a:r>
              <a:rPr lang="en-US" sz="2000" b="0" dirty="0" smtClean="0">
                <a:latin typeface="Arial"/>
                <a:ea typeface="Arial" charset="0"/>
                <a:cs typeface="Arial"/>
              </a:rPr>
              <a:t>, at, say, </a:t>
            </a:r>
            <a:r>
              <a:rPr lang="en-US" sz="2000" b="0" dirty="0" smtClean="0">
                <a:latin typeface="Courier New"/>
                <a:ea typeface="Arial" charset="0"/>
                <a:cs typeface="Courier New"/>
              </a:rPr>
              <a:t>http</a:t>
            </a:r>
            <a:r>
              <a:rPr lang="en-US" sz="2000" b="0" dirty="0">
                <a:latin typeface="Courier New"/>
                <a:ea typeface="Arial" charset="0"/>
                <a:cs typeface="Courier New"/>
              </a:rPr>
              <a:t>://www.w3.org/TR/</a:t>
            </a:r>
            <a:r>
              <a:rPr lang="en-US" sz="2000" b="0" dirty="0" err="1">
                <a:latin typeface="Courier New"/>
                <a:ea typeface="Arial" charset="0"/>
                <a:cs typeface="Courier New"/>
              </a:rPr>
              <a:t>timemap</a:t>
            </a:r>
            <a:r>
              <a:rPr lang="en-US" sz="2000" b="0" dirty="0">
                <a:latin typeface="Courier New"/>
                <a:ea typeface="Arial" charset="0"/>
                <a:cs typeface="Courier New"/>
              </a:rPr>
              <a:t>/</a:t>
            </a:r>
            <a:r>
              <a:rPr lang="en-US" sz="2000" b="0" dirty="0" err="1">
                <a:latin typeface="Courier New"/>
                <a:ea typeface="Arial" charset="0"/>
                <a:cs typeface="Courier New"/>
              </a:rPr>
              <a:t>webarch</a:t>
            </a:r>
            <a:r>
              <a:rPr lang="en-US" sz="2000" b="0" dirty="0">
                <a:latin typeface="Courier New"/>
                <a:ea typeface="Arial" charset="0"/>
                <a:cs typeface="Courier New"/>
              </a:rPr>
              <a:t>/</a:t>
            </a:r>
            <a:endParaRPr lang="en-US" sz="2000" b="0" dirty="0" smtClean="0">
              <a:latin typeface="Courier New"/>
              <a:ea typeface="Arial" charset="0"/>
              <a:cs typeface="Courier New"/>
            </a:endParaRPr>
          </a:p>
          <a:p>
            <a:pPr marL="342900" lvl="1" indent="-342900">
              <a:buSzTx/>
              <a:buFontTx/>
              <a:buChar char="•"/>
            </a:pPr>
            <a:r>
              <a:rPr lang="en-US" sz="2000" b="0" dirty="0" smtClean="0">
                <a:latin typeface="Arial"/>
                <a:ea typeface="Arial" charset="0"/>
                <a:cs typeface="Arial"/>
              </a:rPr>
              <a:t>For the generic resource and for each version resource, provide a </a:t>
            </a:r>
            <a:r>
              <a:rPr lang="en-US" sz="2000" b="0" dirty="0">
                <a:latin typeface="Courier"/>
                <a:ea typeface="Arial" charset="0"/>
                <a:cs typeface="Courier"/>
              </a:rPr>
              <a:t>Link</a:t>
            </a:r>
            <a:r>
              <a:rPr lang="en-US" sz="2000" b="0" dirty="0">
                <a:latin typeface="Arial"/>
                <a:ea typeface="Arial" charset="0"/>
                <a:cs typeface="Arial"/>
              </a:rPr>
              <a:t> header with </a:t>
            </a:r>
            <a:r>
              <a:rPr lang="en-US" sz="2000" b="0" dirty="0" smtClean="0">
                <a:latin typeface="Arial"/>
                <a:ea typeface="Arial" charset="0"/>
                <a:cs typeface="Arial"/>
              </a:rPr>
              <a:t>“</a:t>
            </a:r>
            <a:r>
              <a:rPr lang="en-US" sz="2000" b="0" dirty="0" err="1" smtClean="0">
                <a:latin typeface="Courier"/>
                <a:ea typeface="Arial" charset="0"/>
                <a:cs typeface="Courier"/>
              </a:rPr>
              <a:t>timemap</a:t>
            </a:r>
            <a:r>
              <a:rPr lang="en-US" sz="2000" b="0" dirty="0" smtClean="0">
                <a:latin typeface="Arial"/>
                <a:ea typeface="Arial" charset="0"/>
                <a:cs typeface="Arial"/>
              </a:rPr>
              <a:t>” </a:t>
            </a:r>
            <a:r>
              <a:rPr lang="en-US" sz="2000" b="0" dirty="0">
                <a:latin typeface="Arial"/>
                <a:ea typeface="Arial" charset="0"/>
                <a:cs typeface="Arial"/>
              </a:rPr>
              <a:t>link </a:t>
            </a:r>
            <a:r>
              <a:rPr lang="en-US" sz="2000" b="0" dirty="0" smtClean="0">
                <a:latin typeface="Arial"/>
                <a:ea typeface="Arial" charset="0"/>
                <a:cs typeface="Arial"/>
              </a:rPr>
              <a:t>that points at the </a:t>
            </a:r>
            <a:r>
              <a:rPr lang="en-US" sz="2000" b="0" dirty="0" err="1" smtClean="0">
                <a:latin typeface="Arial"/>
                <a:ea typeface="Arial" charset="0"/>
                <a:cs typeface="Arial"/>
              </a:rPr>
              <a:t>TimeMap</a:t>
            </a:r>
            <a:endParaRPr lang="en-US" sz="2000" b="0" dirty="0">
              <a:latin typeface="Arial"/>
              <a:ea typeface="Arial" charset="0"/>
              <a:cs typeface="Arial"/>
            </a:endParaRPr>
          </a:p>
          <a:p>
            <a:endParaRPr lang="en-US" sz="2000" b="0" dirty="0" smtClean="0">
              <a:latin typeface="Arial"/>
              <a:ea typeface="Arial" charset="0"/>
              <a:cs typeface="Arial"/>
            </a:endParaRPr>
          </a:p>
          <a:p>
            <a:pPr marL="0" indent="0">
              <a:buFontTx/>
              <a:buNone/>
            </a:pPr>
            <a:endParaRPr lang="en-US" sz="2000" b="0" dirty="0" smtClean="0">
              <a:latin typeface="Arial"/>
              <a:ea typeface="Arial" charset="0"/>
              <a:cs typeface="Arial"/>
            </a:endParaRPr>
          </a:p>
          <a:p>
            <a:pPr lvl="1">
              <a:buFontTx/>
              <a:buNone/>
            </a:pPr>
            <a:endParaRPr lang="en-US" sz="2000" b="0" dirty="0" smtClean="0">
              <a:latin typeface="Arial"/>
              <a:ea typeface="Arial" charset="0"/>
              <a:cs typeface="Arial"/>
            </a:endParaRPr>
          </a:p>
          <a:p>
            <a:pPr lvl="1">
              <a:buFontTx/>
              <a:buNone/>
            </a:pPr>
            <a:endParaRPr lang="en-US" sz="2000" b="0" dirty="0" smtClean="0">
              <a:ea typeface="Arial" charset="0"/>
              <a:cs typeface="Arial" charset="0"/>
            </a:endParaRPr>
          </a:p>
          <a:p>
            <a:pPr lvl="1"/>
            <a:endParaRPr lang="en-US" sz="2000" b="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15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ＭＳ Ｐゴシック" charset="-128"/>
                <a:cs typeface="ＭＳ Ｐゴシック" charset="-128"/>
              </a:rPr>
              <a:t>Resources have Representations</a:t>
            </a: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8675" name="Content Placeholder 3" descr="web_time_1bis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3813" r="-33813"/>
          <a:stretch>
            <a:fillRect/>
          </a:stretch>
        </p:blipFill>
        <p:spPr/>
      </p:pic>
      <p:sp>
        <p:nvSpPr>
          <p:cNvPr id="28676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36C65E1F-88A8-6144-86ED-F5183CE85583}" type="slidenum">
              <a:rPr lang="en-US" sz="1400" b="0">
                <a:solidFill>
                  <a:srgbClr val="000000"/>
                </a:solidFill>
              </a:rPr>
              <a:pPr algn="l"/>
              <a:t>8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Stepwise Support for the Memento Protocol – Step 2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to HTTP HEAD/GET against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ea typeface="Arial" charset="0"/>
                <a:cs typeface="Courier New"/>
              </a:rPr>
              <a:t>http://www.w3.org/TR/2004/PR-webarch-20041105/</a:t>
            </a: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80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1"/>
            <a:ext cx="9144000" cy="371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081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Stepwise Support for the Memento Protocol – Step 2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to HTTP GET against 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urier New"/>
                <a:ea typeface="Arial" charset="0"/>
                <a:cs typeface="Courier New"/>
              </a:rPr>
              <a:t>http://www.w3.org/TR/</a:t>
            </a:r>
            <a:r>
              <a:rPr lang="en-US" sz="2000" dirty="0" err="1" smtClean="0">
                <a:latin typeface="Courier New"/>
                <a:ea typeface="Arial" charset="0"/>
                <a:cs typeface="Courier New"/>
              </a:rPr>
              <a:t>timemap</a:t>
            </a:r>
            <a:r>
              <a:rPr lang="en-US" sz="2000" dirty="0" smtClean="0">
                <a:latin typeface="Courier New"/>
                <a:ea typeface="Arial" charset="0"/>
                <a:cs typeface="Courier New"/>
              </a:rPr>
              <a:t>/</a:t>
            </a:r>
            <a:r>
              <a:rPr lang="en-US" sz="2000" dirty="0" err="1" smtClean="0">
                <a:latin typeface="Courier New"/>
                <a:ea typeface="Arial" charset="0"/>
                <a:cs typeface="Courier New"/>
              </a:rPr>
              <a:t>webarch</a:t>
            </a:r>
            <a:r>
              <a:rPr lang="en-US" sz="2000" dirty="0" smtClean="0">
                <a:latin typeface="Courier New"/>
                <a:ea typeface="Arial" charset="0"/>
                <a:cs typeface="Courier New"/>
              </a:rPr>
              <a:t>/</a:t>
            </a:r>
            <a:endParaRPr lang="en-US" sz="2000" dirty="0">
              <a:latin typeface="Courier New"/>
              <a:ea typeface="Arial" charset="0"/>
              <a:cs typeface="Courier New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81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220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Stepwise Support for the Memento Protocol – Step 3</a:t>
            </a: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82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1143000"/>
            <a:ext cx="8458200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5000"/>
              <a:buChar char="o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000" b="0" dirty="0" smtClean="0">
                <a:latin typeface="Arial"/>
                <a:ea typeface="Arial" charset="0"/>
                <a:cs typeface="Arial"/>
              </a:rPr>
              <a:t>Expose a </a:t>
            </a:r>
            <a:r>
              <a:rPr lang="en-US" sz="2000" b="0" dirty="0" err="1" smtClean="0">
                <a:latin typeface="Arial"/>
                <a:ea typeface="Arial" charset="0"/>
                <a:cs typeface="Arial"/>
              </a:rPr>
              <a:t>TimeGate</a:t>
            </a:r>
            <a:r>
              <a:rPr lang="en-US" sz="2000" b="0" dirty="0" smtClean="0">
                <a:latin typeface="Arial"/>
                <a:ea typeface="Arial" charset="0"/>
                <a:cs typeface="Arial"/>
              </a:rPr>
              <a:t>, at, say, </a:t>
            </a:r>
            <a:r>
              <a:rPr lang="en-US" sz="2000" b="0" dirty="0" smtClean="0">
                <a:latin typeface="Courier New"/>
                <a:ea typeface="Arial" charset="0"/>
                <a:cs typeface="Courier New"/>
              </a:rPr>
              <a:t>http</a:t>
            </a:r>
            <a:r>
              <a:rPr lang="en-US" sz="2000" b="0" dirty="0">
                <a:latin typeface="Courier New"/>
                <a:ea typeface="Arial" charset="0"/>
                <a:cs typeface="Courier New"/>
              </a:rPr>
              <a:t>://www.w3.org/TR/</a:t>
            </a:r>
            <a:r>
              <a:rPr lang="en-US" sz="2000" b="0" dirty="0" err="1" smtClean="0">
                <a:latin typeface="Courier New"/>
                <a:ea typeface="Arial" charset="0"/>
                <a:cs typeface="Courier New"/>
              </a:rPr>
              <a:t>timegate</a:t>
            </a:r>
            <a:r>
              <a:rPr lang="en-US" sz="2000" b="0" dirty="0" smtClean="0">
                <a:latin typeface="Courier New"/>
                <a:ea typeface="Arial" charset="0"/>
                <a:cs typeface="Courier New"/>
              </a:rPr>
              <a:t>/</a:t>
            </a:r>
            <a:r>
              <a:rPr lang="en-US" sz="2000" b="0" dirty="0" err="1">
                <a:latin typeface="Courier New"/>
                <a:ea typeface="Arial" charset="0"/>
                <a:cs typeface="Courier New"/>
              </a:rPr>
              <a:t>webarch</a:t>
            </a:r>
            <a:r>
              <a:rPr lang="en-US" sz="2000" b="0" dirty="0">
                <a:latin typeface="Courier New"/>
                <a:ea typeface="Arial" charset="0"/>
                <a:cs typeface="Courier New"/>
              </a:rPr>
              <a:t>/</a:t>
            </a:r>
            <a:endParaRPr lang="en-US" sz="2000" b="0" dirty="0" smtClean="0">
              <a:latin typeface="Courier New"/>
              <a:ea typeface="Arial" charset="0"/>
              <a:cs typeface="Courier New"/>
            </a:endParaRPr>
          </a:p>
          <a:p>
            <a:pPr marL="342900" lvl="1" indent="-342900">
              <a:buSzTx/>
              <a:buFontTx/>
              <a:buChar char="•"/>
            </a:pPr>
            <a:r>
              <a:rPr lang="en-US" sz="2000" b="0" dirty="0" smtClean="0">
                <a:latin typeface="Arial"/>
                <a:ea typeface="Arial" charset="0"/>
                <a:cs typeface="Arial"/>
              </a:rPr>
              <a:t>Reponses for generic resource, version resources, </a:t>
            </a:r>
            <a:r>
              <a:rPr lang="en-US" sz="2000" b="0" dirty="0" err="1" smtClean="0">
                <a:latin typeface="Arial"/>
                <a:ea typeface="Arial" charset="0"/>
                <a:cs typeface="Arial"/>
              </a:rPr>
              <a:t>TimeGate</a:t>
            </a:r>
            <a:r>
              <a:rPr lang="en-US" sz="2000" b="0" dirty="0" smtClean="0">
                <a:latin typeface="Arial"/>
                <a:ea typeface="Arial" charset="0"/>
                <a:cs typeface="Arial"/>
              </a:rPr>
              <a:t>, </a:t>
            </a:r>
            <a:r>
              <a:rPr lang="en-US" sz="2000" b="0" dirty="0" err="1" smtClean="0">
                <a:latin typeface="Arial"/>
                <a:ea typeface="Arial" charset="0"/>
                <a:cs typeface="Arial"/>
              </a:rPr>
              <a:t>TimeMap</a:t>
            </a:r>
            <a:r>
              <a:rPr lang="en-US" sz="2000" b="0" dirty="0" smtClean="0">
                <a:latin typeface="Arial"/>
                <a:ea typeface="Arial" charset="0"/>
                <a:cs typeface="Arial"/>
              </a:rPr>
              <a:t> as shown in slides 56-70</a:t>
            </a:r>
          </a:p>
          <a:p>
            <a:pPr marL="742950" lvl="2" indent="-342900">
              <a:buFontTx/>
              <a:buChar char="•"/>
            </a:pPr>
            <a:r>
              <a:rPr lang="en-US" sz="2000" b="0" dirty="0" smtClean="0">
                <a:latin typeface="Arial"/>
                <a:ea typeface="Arial" charset="0"/>
                <a:cs typeface="Arial"/>
              </a:rPr>
              <a:t>Note that Patterns for </a:t>
            </a:r>
            <a:r>
              <a:rPr lang="en-US" sz="2000" b="0" dirty="0" err="1" smtClean="0">
                <a:latin typeface="Arial"/>
                <a:ea typeface="Arial" charset="0"/>
                <a:cs typeface="Arial"/>
              </a:rPr>
              <a:t>datetime</a:t>
            </a:r>
            <a:r>
              <a:rPr lang="en-US" sz="2000" b="0" dirty="0" smtClean="0">
                <a:latin typeface="Arial"/>
                <a:ea typeface="Arial" charset="0"/>
                <a:cs typeface="Arial"/>
              </a:rPr>
              <a:t> negotiation other than the one shown in those slides are described in RFC 7089</a:t>
            </a:r>
            <a:endParaRPr lang="en-US" sz="2000" b="0" dirty="0">
              <a:latin typeface="Arial"/>
              <a:ea typeface="Arial" charset="0"/>
              <a:cs typeface="Arial"/>
            </a:endParaRPr>
          </a:p>
          <a:p>
            <a:endParaRPr lang="en-US" sz="2000" b="0" dirty="0" smtClean="0">
              <a:latin typeface="Arial"/>
              <a:ea typeface="Arial" charset="0"/>
              <a:cs typeface="Arial"/>
            </a:endParaRPr>
          </a:p>
          <a:p>
            <a:pPr marL="0" indent="0">
              <a:buFontTx/>
              <a:buNone/>
            </a:pPr>
            <a:endParaRPr lang="en-US" sz="2000" b="0" dirty="0" smtClean="0">
              <a:latin typeface="Arial"/>
              <a:ea typeface="Arial" charset="0"/>
              <a:cs typeface="Arial"/>
            </a:endParaRPr>
          </a:p>
          <a:p>
            <a:pPr lvl="1">
              <a:buFontTx/>
              <a:buNone/>
            </a:pPr>
            <a:endParaRPr lang="en-US" sz="2000" b="0" dirty="0" smtClean="0">
              <a:latin typeface="Arial"/>
              <a:ea typeface="Arial" charset="0"/>
              <a:cs typeface="Arial"/>
            </a:endParaRPr>
          </a:p>
          <a:p>
            <a:pPr lvl="1">
              <a:buFontTx/>
              <a:buNone/>
            </a:pPr>
            <a:endParaRPr lang="en-US" sz="2000" b="0" dirty="0" smtClean="0">
              <a:ea typeface="Arial" charset="0"/>
              <a:cs typeface="Arial" charset="0"/>
            </a:endParaRPr>
          </a:p>
          <a:p>
            <a:pPr lvl="1"/>
            <a:endParaRPr lang="en-US" sz="2000" b="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3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Memento and Linked Data</a:t>
            </a: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83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14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mento_linked_data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0" y="76200"/>
            <a:ext cx="812408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2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mento_linked_data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0" y="76201"/>
            <a:ext cx="812408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1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Additional Details</a:t>
            </a: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86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4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Fixed Resource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The resource is its own Memento, i.e. it is a stable resource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Resource that was born stable or became stable; it will not change anymore, e.g.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PermaLink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resources on news sites</a:t>
            </a:r>
          </a:p>
          <a:p>
            <a:pPr lvl="1"/>
            <a:r>
              <a:rPr lang="en-US" sz="2000" dirty="0">
                <a:latin typeface="Arial"/>
                <a:ea typeface="Arial" charset="0"/>
                <a:cs typeface="Arial"/>
              </a:rPr>
              <a:t>Resource provides:</a:t>
            </a:r>
          </a:p>
          <a:p>
            <a:pPr lvl="2"/>
            <a:r>
              <a:rPr lang="en-US" sz="2000" dirty="0">
                <a:latin typeface="Courier"/>
                <a:ea typeface="Courier" charset="0"/>
                <a:cs typeface="Courier"/>
              </a:rPr>
              <a:t>Link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header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with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original”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link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pointing to itself</a:t>
            </a:r>
          </a:p>
          <a:p>
            <a:pPr lvl="2"/>
            <a:r>
              <a:rPr lang="en-US" sz="2000" dirty="0">
                <a:latin typeface="Courier"/>
                <a:ea typeface="Arial" charset="0"/>
                <a:cs typeface="Courier"/>
              </a:rPr>
              <a:t>M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emento-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Datetime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header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Note the difference with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Last-Modified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header: no promise resource will not change anymore</a:t>
            </a:r>
          </a:p>
          <a:p>
            <a:pPr lvl="2"/>
            <a:r>
              <a:rPr lang="en-US" sz="2000" dirty="0" smtClean="0">
                <a:latin typeface="Arial"/>
                <a:ea typeface="Arial" charset="0"/>
                <a:cs typeface="Arial"/>
              </a:rPr>
              <a:t>Details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at http://</a:t>
            </a:r>
            <a:r>
              <a:rPr lang="en-US" sz="2000" dirty="0" err="1">
                <a:latin typeface="Arial"/>
                <a:ea typeface="Arial" charset="0"/>
                <a:cs typeface="Arial"/>
              </a:rPr>
              <a:t>ws-dl.blogspot.com</a:t>
            </a:r>
            <a:r>
              <a:rPr lang="en-US" sz="2000" dirty="0">
                <a:latin typeface="Arial"/>
                <a:ea typeface="Arial" charset="0"/>
                <a:cs typeface="Arial"/>
              </a:rPr>
              <a:t>/2010/11/2010-11-05-memento-datetime-is-not-last.html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87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299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Fixed Resource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to HTTP HEAD/GET against 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urier New"/>
                <a:ea typeface="Arial" charset="0"/>
                <a:cs typeface="Courier New"/>
              </a:rPr>
              <a:t>http://</a:t>
            </a:r>
            <a:r>
              <a:rPr lang="en-US" sz="2000" dirty="0" err="1" smtClean="0">
                <a:latin typeface="Courier New"/>
                <a:ea typeface="Arial" charset="0"/>
                <a:cs typeface="Courier New"/>
              </a:rPr>
              <a:t>a.example.org</a:t>
            </a:r>
            <a:endParaRPr lang="en-US" sz="2000" dirty="0">
              <a:latin typeface="Courier New"/>
              <a:ea typeface="Arial" charset="0"/>
              <a:cs typeface="Courier New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88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19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029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Memento Without </a:t>
            </a:r>
            <a:r>
              <a:rPr lang="en-US" dirty="0" err="1" smtClean="0">
                <a:latin typeface="Arial"/>
                <a:cs typeface="Arial"/>
              </a:rPr>
              <a:t>TimeGate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The resource is a Memento but there is no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available for it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e.g. snapshot of resource when server is being retired</a:t>
            </a:r>
          </a:p>
          <a:p>
            <a:pPr lvl="1"/>
            <a:r>
              <a:rPr lang="en-US" sz="2000" dirty="0">
                <a:latin typeface="Arial"/>
                <a:ea typeface="Arial" charset="0"/>
                <a:cs typeface="Arial"/>
              </a:rPr>
              <a:t>Resource provides:</a:t>
            </a:r>
          </a:p>
          <a:p>
            <a:pPr lvl="2"/>
            <a:r>
              <a:rPr lang="en-US" sz="2000" dirty="0">
                <a:latin typeface="Courier"/>
                <a:ea typeface="Courier" charset="0"/>
                <a:cs typeface="Courier"/>
              </a:rPr>
              <a:t>Link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header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with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original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link revealing the URI of Original Resource</a:t>
            </a:r>
            <a:endParaRPr lang="en-US" sz="2000" dirty="0">
              <a:latin typeface="Arial"/>
              <a:ea typeface="Arial" charset="0"/>
              <a:cs typeface="Arial"/>
            </a:endParaRPr>
          </a:p>
          <a:p>
            <a:pPr lvl="2"/>
            <a:r>
              <a:rPr lang="en-US" sz="2000" dirty="0">
                <a:latin typeface="Courier"/>
                <a:ea typeface="Arial" charset="0"/>
                <a:cs typeface="Courier"/>
              </a:rPr>
              <a:t>M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emento-</a:t>
            </a:r>
            <a:r>
              <a:rPr lang="en-US" sz="2000" dirty="0" err="1">
                <a:latin typeface="Courier"/>
                <a:ea typeface="Arial" charset="0"/>
                <a:cs typeface="Courier"/>
              </a:rPr>
              <a:t>D</a:t>
            </a:r>
            <a:r>
              <a:rPr lang="en-US" sz="2000" dirty="0" err="1" smtClean="0">
                <a:latin typeface="Courier"/>
                <a:ea typeface="Arial" charset="0"/>
                <a:cs typeface="Courier"/>
              </a:rPr>
              <a:t>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header</a:t>
            </a: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89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98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935037"/>
          </a:xfrm>
        </p:spPr>
        <p:txBody>
          <a:bodyPr/>
          <a:lstStyle/>
          <a:p>
            <a:r>
              <a:rPr lang="en-US" smtClean="0">
                <a:latin typeface="Arial" charset="0"/>
                <a:ea typeface="ＭＳ Ｐゴシック" charset="-128"/>
                <a:cs typeface="ＭＳ Ｐゴシック" charset="-128"/>
              </a:rPr>
              <a:t>Resources have Representations that Change over Time</a:t>
            </a: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9699" name="Content Placeholder 3" descr="web_time_2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3685" r="-33685"/>
          <a:stretch>
            <a:fillRect/>
          </a:stretch>
        </p:blipFill>
        <p:spPr/>
      </p:pic>
      <p:sp>
        <p:nvSpPr>
          <p:cNvPr id="29700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562DCDE6-8DBB-F747-BF52-64898B066D33}" type="slidenum">
              <a:rPr lang="en-US" sz="1400" b="0">
                <a:solidFill>
                  <a:srgbClr val="000000"/>
                </a:solidFill>
              </a:rPr>
              <a:pPr algn="l"/>
              <a:t>9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>
                <a:latin typeface="Arial"/>
                <a:cs typeface="Arial"/>
              </a:rPr>
              <a:t>Memento Without </a:t>
            </a:r>
            <a:r>
              <a:rPr lang="en-US" dirty="0" err="1">
                <a:latin typeface="Arial"/>
                <a:cs typeface="Arial"/>
              </a:rPr>
              <a:t>TimeGate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to HTTP HEAD/GET against 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urier New"/>
                <a:ea typeface="Arial" charset="0"/>
                <a:cs typeface="Courier New"/>
              </a:rPr>
              <a:t>http://</a:t>
            </a:r>
            <a:r>
              <a:rPr lang="en-US" sz="2000" dirty="0" err="1" smtClean="0">
                <a:latin typeface="Courier New"/>
                <a:ea typeface="Arial" charset="0"/>
                <a:cs typeface="Courier New"/>
              </a:rPr>
              <a:t>arxiv.example.net</a:t>
            </a:r>
            <a:r>
              <a:rPr lang="en-US" sz="2000" dirty="0" smtClean="0">
                <a:latin typeface="Courier New"/>
                <a:ea typeface="Arial" charset="0"/>
                <a:cs typeface="Courier New"/>
              </a:rPr>
              <a:t>/web/20010321203610/http://</a:t>
            </a:r>
            <a:r>
              <a:rPr lang="en-US" sz="2000" dirty="0" err="1" smtClean="0">
                <a:latin typeface="Courier New"/>
                <a:ea typeface="Arial" charset="0"/>
                <a:cs typeface="Courier New"/>
              </a:rPr>
              <a:t>a.example.org</a:t>
            </a:r>
            <a:endParaRPr lang="en-US" sz="2000" dirty="0">
              <a:latin typeface="Courier New"/>
              <a:ea typeface="Arial" charset="0"/>
              <a:cs typeface="Courier New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90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27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89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Intermediate Resource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The resource issues a redirect to a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, a Memento, another intermediate resource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Plays an active role in the Memento framework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Resource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provides:</a:t>
            </a:r>
          </a:p>
          <a:p>
            <a:pPr lvl="2"/>
            <a:r>
              <a:rPr lang="en-US" sz="2000" dirty="0">
                <a:latin typeface="Courier"/>
                <a:ea typeface="Courier" charset="0"/>
                <a:cs typeface="Courier"/>
              </a:rPr>
              <a:t>Link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header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with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original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link revealing the URI of Original Resource</a:t>
            </a:r>
            <a:endParaRPr lang="en-US" sz="2000" dirty="0">
              <a:latin typeface="Arial"/>
              <a:ea typeface="Arial" charset="0"/>
              <a:cs typeface="Arial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91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023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>
                <a:latin typeface="Arial"/>
                <a:cs typeface="Arial"/>
              </a:rPr>
              <a:t>Intermediate Resource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to HTTP HEAD/GET against a resource that redirects to a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TimeGate</a:t>
            </a:r>
            <a:endParaRPr lang="en-US" sz="2000" dirty="0">
              <a:latin typeface="Arial"/>
              <a:ea typeface="Arial" charset="0"/>
              <a:cs typeface="Arial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92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22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4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Resource Excluded from </a:t>
            </a:r>
            <a:r>
              <a:rPr lang="en-US" dirty="0" err="1" smtClean="0">
                <a:latin typeface="Arial"/>
                <a:cs typeface="Arial"/>
              </a:rPr>
              <a:t>Datetime</a:t>
            </a:r>
            <a:r>
              <a:rPr lang="en-US" dirty="0" smtClean="0">
                <a:latin typeface="Arial"/>
                <a:cs typeface="Arial"/>
              </a:rPr>
              <a:t> Negotiation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e.g. JavaScript, logos, banners added by web archives 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Resource always needs to be used in its current state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In order to flag it is excluded from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datetime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negotiation, this resource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provides:</a:t>
            </a:r>
          </a:p>
          <a:p>
            <a:pPr lvl="2"/>
            <a:r>
              <a:rPr lang="en-US" sz="2000" dirty="0">
                <a:latin typeface="Courier"/>
                <a:ea typeface="Courier" charset="0"/>
                <a:cs typeface="Courier"/>
              </a:rPr>
              <a:t>Link</a:t>
            </a:r>
            <a:r>
              <a:rPr lang="en-US" sz="2000" dirty="0">
                <a:latin typeface="Courier"/>
                <a:ea typeface="Arial" charset="0"/>
                <a:cs typeface="Courier"/>
              </a:rPr>
              <a:t>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header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with </a:t>
            </a:r>
            <a:r>
              <a:rPr lang="en-US" sz="2000" dirty="0" smtClean="0">
                <a:latin typeface="Courier"/>
                <a:ea typeface="Arial" charset="0"/>
                <a:cs typeface="Courier"/>
              </a:rPr>
              <a:t>”type”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link that has as value </a:t>
            </a:r>
          </a:p>
          <a:p>
            <a:pPr marL="1371600" lvl="3" indent="0">
              <a:buNone/>
            </a:pPr>
            <a:r>
              <a:rPr lang="en-US" sz="2200" dirty="0" smtClean="0">
                <a:latin typeface="Courier New"/>
                <a:ea typeface="Arial" charset="0"/>
                <a:cs typeface="Courier New"/>
              </a:rPr>
              <a:t>http://</a:t>
            </a:r>
            <a:r>
              <a:rPr lang="en-US" sz="2200" dirty="0" err="1" smtClean="0">
                <a:latin typeface="Courier New"/>
                <a:ea typeface="Arial" charset="0"/>
                <a:cs typeface="Courier New"/>
              </a:rPr>
              <a:t>mementoweb.org</a:t>
            </a:r>
            <a:r>
              <a:rPr lang="en-US" sz="2200" dirty="0" smtClean="0">
                <a:latin typeface="Courier New"/>
                <a:ea typeface="Arial" charset="0"/>
                <a:cs typeface="Courier New"/>
              </a:rPr>
              <a:t>/terms/</a:t>
            </a:r>
            <a:r>
              <a:rPr lang="en-US" sz="2200" dirty="0" err="1" smtClean="0">
                <a:latin typeface="Courier New"/>
                <a:ea typeface="Arial" charset="0"/>
                <a:cs typeface="Courier New"/>
              </a:rPr>
              <a:t>donotnegotiate</a:t>
            </a:r>
            <a:endParaRPr lang="en-US" sz="2200" dirty="0">
              <a:latin typeface="Courier New"/>
              <a:ea typeface="Arial" charset="0"/>
              <a:cs typeface="Courier New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93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790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>
                <a:latin typeface="Arial"/>
                <a:cs typeface="Arial"/>
              </a:rPr>
              <a:t>Resource Excluded from </a:t>
            </a:r>
            <a:r>
              <a:rPr lang="en-US" dirty="0" err="1">
                <a:latin typeface="Arial"/>
                <a:cs typeface="Arial"/>
              </a:rPr>
              <a:t>Datetime</a:t>
            </a:r>
            <a:r>
              <a:rPr lang="en-US" dirty="0">
                <a:latin typeface="Arial"/>
                <a:cs typeface="Arial"/>
              </a:rPr>
              <a:t> Negotiation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to HTTP HEAD/GET against a resource that is excluded from </a:t>
            </a:r>
            <a:r>
              <a:rPr lang="en-US" sz="2000" dirty="0" err="1" smtClean="0">
                <a:latin typeface="Arial"/>
                <a:ea typeface="Arial" charset="0"/>
                <a:cs typeface="Arial"/>
              </a:rPr>
              <a:t>datetime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 negotiation</a:t>
            </a:r>
            <a:endParaRPr lang="en-US" sz="2000" dirty="0">
              <a:latin typeface="Arial"/>
              <a:ea typeface="Arial" charset="0"/>
              <a:cs typeface="Arial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94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17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73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 smtClean="0">
                <a:latin typeface="Arial"/>
                <a:cs typeface="Arial"/>
              </a:rPr>
              <a:t>Memento of a Redirect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HTTP responses with 3XX codes are also archived 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e.g. web archives hold on to “301 Moved Permanently” and “302 Found” whereas Linked data archives preserve “303 See Other”</a:t>
            </a:r>
          </a:p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The Memento’s response must have the same HTTP status code as the original</a:t>
            </a:r>
          </a:p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Memento headers are as usual</a:t>
            </a:r>
          </a:p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Memento clients need to understand that the redirect (URI in Location header) can be to an Original Resource or to a Memento</a:t>
            </a:r>
          </a:p>
          <a:p>
            <a:pPr lvl="1"/>
            <a:r>
              <a:rPr lang="en-US" sz="2000" dirty="0" smtClean="0">
                <a:latin typeface="Arial"/>
                <a:ea typeface="Arial" charset="0"/>
                <a:cs typeface="Arial"/>
              </a:rPr>
              <a:t>If an Original Resource, the client must proceed to find an appropriate Memento for it</a:t>
            </a:r>
            <a:endParaRPr lang="en-US" sz="2000" dirty="0">
              <a:latin typeface="Arial"/>
              <a:ea typeface="Arial" charset="0"/>
              <a:cs typeface="Arial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95</a:t>
            </a:fld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22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>
                <a:latin typeface="Arial"/>
                <a:cs typeface="Arial"/>
              </a:rPr>
              <a:t>Memento of a Redirect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in April 2008 to HTTP HEAD/GET against 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urier New"/>
                <a:ea typeface="Arial" charset="0"/>
                <a:cs typeface="Courier New"/>
              </a:rPr>
              <a:t>http://</a:t>
            </a:r>
            <a:r>
              <a:rPr lang="en-US" sz="2000" dirty="0" err="1" smtClean="0">
                <a:latin typeface="Courier New"/>
                <a:ea typeface="Arial" charset="0"/>
                <a:cs typeface="Courier New"/>
              </a:rPr>
              <a:t>a.example.org</a:t>
            </a:r>
            <a:endParaRPr lang="en-US" sz="2000" dirty="0">
              <a:latin typeface="Courier New"/>
              <a:ea typeface="Arial" charset="0"/>
              <a:cs typeface="Courier New"/>
            </a:endParaRPr>
          </a:p>
          <a:p>
            <a:pPr marL="0" indent="0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96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17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898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>
                <a:latin typeface="Arial"/>
                <a:cs typeface="Arial"/>
              </a:rPr>
              <a:t>Memento of a Redirect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to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a HTTP HEAD/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GET of a Memento of that 2008 redirect, whereby the redirect is unchanged, i.e. it is to the resource to which the redirect originally led</a:t>
            </a: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97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32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29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r>
              <a:rPr lang="en-US" dirty="0">
                <a:latin typeface="Arial"/>
                <a:cs typeface="Arial"/>
              </a:rPr>
              <a:t>Memento of a Redirect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43000"/>
            <a:ext cx="8458200" cy="4751388"/>
          </a:xfrm>
        </p:spPr>
        <p:txBody>
          <a:bodyPr/>
          <a:lstStyle/>
          <a:p>
            <a:r>
              <a:rPr lang="en-US" sz="2000" dirty="0" smtClean="0">
                <a:latin typeface="Arial"/>
                <a:ea typeface="Arial" charset="0"/>
                <a:cs typeface="Arial"/>
              </a:rPr>
              <a:t>Response to </a:t>
            </a:r>
            <a:r>
              <a:rPr lang="en-US" sz="2000" dirty="0">
                <a:latin typeface="Arial"/>
                <a:ea typeface="Arial" charset="0"/>
                <a:cs typeface="Arial"/>
              </a:rPr>
              <a:t>a HTTP HEAD/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GET of a Memento of that 2008 redirect, whereby the redirect is rewritten, i.e. it leads to a Memento of the resource to which the redirect originally led</a:t>
            </a:r>
          </a:p>
          <a:p>
            <a:pPr lvl="1">
              <a:buNone/>
            </a:pP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lvl="1">
              <a:buNone/>
            </a:pPr>
            <a:endParaRPr lang="en-US" sz="2000" dirty="0" smtClean="0">
              <a:ea typeface="Arial" charset="0"/>
              <a:cs typeface="Arial" charset="0"/>
            </a:endParaRPr>
          </a:p>
          <a:p>
            <a:pPr lvl="1"/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64389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algn="l"/>
            <a:fld id="{06479EF9-0F94-2947-B1F3-928FD2E5AAEE}" type="slidenum">
              <a:rPr lang="en-US" sz="1400" b="0">
                <a:solidFill>
                  <a:srgbClr val="000000"/>
                </a:solidFill>
              </a:rPr>
              <a:pPr algn="l"/>
              <a:t>98</a:t>
            </a:fld>
            <a:endParaRPr lang="en-US" sz="1400" b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9144000" cy="35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54864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Memento Framework: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Protocol to Integrate Present and Past Web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Memento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RESTful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API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10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fld id="{968E8872-8968-0640-AA65-F960BF956631}" type="slidenum">
              <a:rPr lang="en-US" sz="1400" b="0">
                <a:solidFill>
                  <a:srgbClr val="000000"/>
                </a:solidFill>
              </a:rPr>
              <a:pPr algn="l"/>
              <a:t>99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85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1_Custom 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000000"/>
      </a:accent2>
      <a:accent3>
        <a:srgbClr val="FFFFFF"/>
      </a:accent3>
      <a:accent4>
        <a:srgbClr val="000000"/>
      </a:accent4>
      <a:accent5>
        <a:srgbClr val="DAEDEF"/>
      </a:accent5>
      <a:accent6>
        <a:srgbClr val="000000"/>
      </a:accent6>
      <a:hlink>
        <a:srgbClr val="000000"/>
      </a:hlink>
      <a:folHlink>
        <a:srgbClr val="000000"/>
      </a:folHlink>
    </a:clrScheme>
    <a:fontScheme name="1_Custom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2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2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00000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19288</TotalTime>
  <Words>4472</Words>
  <Application>Microsoft Macintosh PowerPoint</Application>
  <PresentationFormat>On-screen Show (4:3)</PresentationFormat>
  <Paragraphs>878</Paragraphs>
  <Slides>125</Slides>
  <Notes>75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6" baseType="lpstr">
      <vt:lpstr>1_Custom Design</vt:lpstr>
      <vt:lpstr>PowerPoint Presentation</vt:lpstr>
      <vt:lpstr>Memento Makes Navigating the Web’s Past Easy</vt:lpstr>
      <vt:lpstr>Memento: Access Versions via the Original URI and a Datetime</vt:lpstr>
      <vt:lpstr>Memento: Access Versions via the Original URI and a Datetime</vt:lpstr>
      <vt:lpstr>PowerPoint Presentation</vt:lpstr>
      <vt:lpstr>Problem Statement …</vt:lpstr>
      <vt:lpstr>Resources</vt:lpstr>
      <vt:lpstr>Resources have Representations</vt:lpstr>
      <vt:lpstr>Resources have Representations that Change over Time</vt:lpstr>
      <vt:lpstr>Only the Current Representation is Available from a Resource</vt:lpstr>
      <vt:lpstr>Old Representations are Lost Forever</vt:lpstr>
      <vt:lpstr>But … Archived/Version Resources Exist</vt:lpstr>
      <vt:lpstr>PowerPoint Presentation</vt:lpstr>
      <vt:lpstr>Archived Resource</vt:lpstr>
      <vt:lpstr>Archived Resource</vt:lpstr>
      <vt:lpstr>Version Resource</vt:lpstr>
      <vt:lpstr>Cached Resource</vt:lpstr>
      <vt:lpstr>Archived Resource</vt:lpstr>
      <vt:lpstr>PowerPoint Presentation</vt:lpstr>
      <vt:lpstr>Without Memento, the Current and Past Web Lack Integration</vt:lpstr>
      <vt:lpstr>Systems with Resource Versions</vt:lpstr>
      <vt:lpstr>The Memento Framework:     Protocol to Integrate Present and Past Web     Overview</vt:lpstr>
      <vt:lpstr>PowerPoint Presentation</vt:lpstr>
      <vt:lpstr>PowerPoint Presentation</vt:lpstr>
      <vt:lpstr>PowerPoint Presentation</vt:lpstr>
      <vt:lpstr>Memento Protocol Resource Types</vt:lpstr>
      <vt:lpstr>The Memento Framework:     Protocol to Integrate Present and Past Web     Datetime Negotiation</vt:lpstr>
      <vt:lpstr>Original Resource and Mementos</vt:lpstr>
      <vt:lpstr>Bridge from Present to Past</vt:lpstr>
      <vt:lpstr>Bridge from Present to Past</vt:lpstr>
      <vt:lpstr>Bridge from Past to Present</vt:lpstr>
      <vt:lpstr>Bridge from Past to Present</vt:lpstr>
      <vt:lpstr>Memento Datetime Negotiation Component</vt:lpstr>
      <vt:lpstr>Memento Protocol Datetime Negotiation Patterns</vt:lpstr>
      <vt:lpstr>Memento Datetime Negotiation - Client Server Interaction</vt:lpstr>
      <vt:lpstr>Memento Datetime Negotiation - HTTP Flow</vt:lpstr>
      <vt:lpstr>Original Resource Provides No Link – Client Intelligence</vt:lpstr>
      <vt:lpstr>Original Resource Gone – Client Intelligence</vt:lpstr>
      <vt:lpstr>Original Resource Gone – Server Due Dilligence</vt:lpstr>
      <vt:lpstr>Original Resource’s Server Gone – Client Intelligence</vt:lpstr>
      <vt:lpstr>Memento Aggregator</vt:lpstr>
      <vt:lpstr>TimeGates</vt:lpstr>
      <vt:lpstr>Aggregator TimeGate</vt:lpstr>
      <vt:lpstr>The Memento Framework:     Protocol to Integrate Present and Past Web     TimeMaps</vt:lpstr>
      <vt:lpstr>TimeMap</vt:lpstr>
      <vt:lpstr>Aggregator TimeMaps</vt:lpstr>
      <vt:lpstr>The Memento Framework:     Protocol to Integrate Present and Past Web     HTTP Headers</vt:lpstr>
      <vt:lpstr>PowerPoint Presentation</vt:lpstr>
      <vt:lpstr>HTTP Request Headers for Datetime Negotiation</vt:lpstr>
      <vt:lpstr>HTTP Response Headers for Datetime Negotiation</vt:lpstr>
      <vt:lpstr>HTTP Response Headers Datetime Negotiation</vt:lpstr>
      <vt:lpstr>HTTP Response Headers for Datetime Negotiation</vt:lpstr>
      <vt:lpstr>HTTP Response Headers for Datetime Negotiation</vt:lpstr>
      <vt:lpstr>HTTP Response Headers for Datetime Negotiation</vt:lpstr>
      <vt:lpstr>HTTP Response Headers for Datetime Negotiation</vt:lpstr>
      <vt:lpstr>Memento Datetime Negotiation - HTTP Flow</vt:lpstr>
      <vt:lpstr>The Memento Framework:     Protocol to Integrate Present and Past Web     HTTP Interactions</vt:lpstr>
      <vt:lpstr>Datetime Negotiation Flow: Step 1</vt:lpstr>
      <vt:lpstr>Datetime Negotiation Flow: Step 2</vt:lpstr>
      <vt:lpstr>Datetime Negotiation Flow: Step 3</vt:lpstr>
      <vt:lpstr>Datetime Negotiation Flow: Step 4</vt:lpstr>
      <vt:lpstr>Datetime Negotiation Flow: Step 5</vt:lpstr>
      <vt:lpstr>Datetime Negotiation Flow: Step 6</vt:lpstr>
      <vt:lpstr>TimeMap Access Flow: Step 1</vt:lpstr>
      <vt:lpstr>TimeMap Access Flow: Step 2</vt:lpstr>
      <vt:lpstr>TimeMap Access Flow: Step 3</vt:lpstr>
      <vt:lpstr>TimeMap Access Flow: Step 4</vt:lpstr>
      <vt:lpstr>TimeMap Access Flow: Step 5</vt:lpstr>
      <vt:lpstr>TimeMap Access Flow: Step 6</vt:lpstr>
      <vt:lpstr>TimeMap Access Flow: Step 6 with Index TimeMap</vt:lpstr>
      <vt:lpstr>TimeMap Access Flow: Step 6 with Paging TimeMap</vt:lpstr>
      <vt:lpstr>The Memento Framework:     Protocol to Integrate Present and Past Web     Resource Versioning and Memento</vt:lpstr>
      <vt:lpstr>PowerPoint Presentation</vt:lpstr>
      <vt:lpstr>PowerPoint Presentation</vt:lpstr>
      <vt:lpstr>PowerPoint Presentation</vt:lpstr>
      <vt:lpstr>PowerPoint Presentation</vt:lpstr>
      <vt:lpstr>Stepwise Support for the Memento Protocol – Step 1</vt:lpstr>
      <vt:lpstr>Stepwise Support for the Memento Protocol – Step 1</vt:lpstr>
      <vt:lpstr>Stepwise Support for the Memento Protocol – Step 2</vt:lpstr>
      <vt:lpstr>Stepwise Support for the Memento Protocol – Step 2</vt:lpstr>
      <vt:lpstr>Stepwise Support for the Memento Protocol – Step 2</vt:lpstr>
      <vt:lpstr>Stepwise Support for the Memento Protocol – Step 3</vt:lpstr>
      <vt:lpstr>The Memento Framework:     Protocol to Integrate Present and Past Web     Memento and Linked Data</vt:lpstr>
      <vt:lpstr>PowerPoint Presentation</vt:lpstr>
      <vt:lpstr>PowerPoint Presentation</vt:lpstr>
      <vt:lpstr>The Memento Framework:     Protocol to Integrate Present and Past Web     Additional Details</vt:lpstr>
      <vt:lpstr>Fixed Resource</vt:lpstr>
      <vt:lpstr>Fixed Resource</vt:lpstr>
      <vt:lpstr>Memento Without TimeGate</vt:lpstr>
      <vt:lpstr>Memento Without TimeGate</vt:lpstr>
      <vt:lpstr>Intermediate Resource</vt:lpstr>
      <vt:lpstr>Intermediate Resource</vt:lpstr>
      <vt:lpstr>Resource Excluded from Datetime Negotiation</vt:lpstr>
      <vt:lpstr>Resource Excluded from Datetime Negotiation</vt:lpstr>
      <vt:lpstr>Memento of a Redirect</vt:lpstr>
      <vt:lpstr>Memento of a Redirect</vt:lpstr>
      <vt:lpstr>Memento of a Redirect</vt:lpstr>
      <vt:lpstr>Memento of a Redirect</vt:lpstr>
      <vt:lpstr>The Memento Framework:     Protocol to Integrate Present and Past Web     Memento RESTful API</vt:lpstr>
      <vt:lpstr>Memento API – Redirect to Temporally Best Memento</vt:lpstr>
      <vt:lpstr>Memento API – JSON Info About Temporally Best Memento</vt:lpstr>
      <vt:lpstr>The Memento Framework:     Protocol to Integrate Present and Past Web     Robust Links to Alleviate Link Rot and Content Drift</vt:lpstr>
      <vt:lpstr>Pockets of Persistence</vt:lpstr>
      <vt:lpstr>Illustration</vt:lpstr>
      <vt:lpstr>Illustration – Link Rot</vt:lpstr>
      <vt:lpstr>Illustration – Link Rot</vt:lpstr>
      <vt:lpstr>Illustration – Content Drift</vt:lpstr>
      <vt:lpstr>Illustration – Content Drift</vt:lpstr>
      <vt:lpstr>Illustration – Content Drift</vt:lpstr>
      <vt:lpstr>Pockets of Persistence</vt:lpstr>
      <vt:lpstr>Addressing the Link/Reference Rot Challenge</vt:lpstr>
      <vt:lpstr>Addressing the Link/Reference Rot Challenge</vt:lpstr>
      <vt:lpstr>Reference Captures by Decorating Links  </vt:lpstr>
      <vt:lpstr>Hacking Original URI, Capture Datetime from Capture URI?</vt:lpstr>
      <vt:lpstr>Using Capture URI to find Captures in Other Web Archives?</vt:lpstr>
      <vt:lpstr>Using Capture URI to find Captures in Other Web Archives?</vt:lpstr>
      <vt:lpstr>Reference Captures by Decorating Links  </vt:lpstr>
      <vt:lpstr>Link Decoration Proposal using HTML5 data- attributes</vt:lpstr>
      <vt:lpstr>Link Decoration Proposal using HTML5 data- attributes</vt:lpstr>
      <vt:lpstr>Link Decoration Proposal using HTML5 data- attributes</vt:lpstr>
      <vt:lpstr>But What if I Didn’t Make a Capture???</vt:lpstr>
      <vt:lpstr>The Memento Framework:     Protocol to Integrate Present and Past Web     Pointers</vt:lpstr>
      <vt:lpstr>Pointers</vt:lpstr>
      <vt:lpstr>Experience and Enable Time Travel</vt:lpstr>
      <vt:lpstr>PowerPoint Presentation</vt:lpstr>
    </vt:vector>
  </TitlesOfParts>
  <Company>Ghent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Suggestions concerning MPEG-21 Digital Item Method operations and their implementation </dc:title>
  <dc:creator> Wesley De Neve</dc:creator>
  <cp:lastModifiedBy>LANL</cp:lastModifiedBy>
  <cp:revision>1502</cp:revision>
  <cp:lastPrinted>2010-03-19T16:00:34Z</cp:lastPrinted>
  <dcterms:created xsi:type="dcterms:W3CDTF">2011-05-02T19:46:50Z</dcterms:created>
  <dcterms:modified xsi:type="dcterms:W3CDTF">2015-03-08T15:00:56Z</dcterms:modified>
</cp:coreProperties>
</file>